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Canva Sans Bold" panose="020B0604020202020204" charset="0"/>
      <p:regular r:id="rId16"/>
    </p:embeddedFont>
    <p:embeddedFont>
      <p:font typeface="210 클레이토이" panose="020B0604020202020204" charset="-127"/>
      <p:regular r:id="rId17"/>
    </p:embeddedFont>
    <p:embeddedFont>
      <p:font typeface="Alice" panose="020B0604020202020204" charset="0"/>
      <p:regular r:id="rId18"/>
    </p:embeddedFont>
    <p:embeddedFont>
      <p:font typeface="Archivo Black" panose="020B0604020202020204" charset="0"/>
      <p:regular r:id="rId19"/>
    </p:embeddedFont>
    <p:embeddedFont>
      <p:font typeface="Lazydog" panose="020B0604020202020204" charset="0"/>
      <p:regular r:id="rId20"/>
    </p:embeddedFont>
    <p:embeddedFont>
      <p:font typeface="Bobby Jones" panose="020B0604020202020204" charset="0"/>
      <p:regular r:id="rId21"/>
    </p:embeddedFont>
    <p:embeddedFont>
      <p:font typeface="Agrandir Medium" panose="020B0604020202020204" charset="0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Quicksand Bold" panose="020B0604020202020204" charset="0"/>
      <p:regular r:id="rId27"/>
    </p:embeddedFont>
    <p:embeddedFont>
      <p:font typeface="Canva Sans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75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0.svg>
</file>

<file path=ppt/media/image11.png>
</file>

<file path=ppt/media/image12.png>
</file>

<file path=ppt/media/image12.svg>
</file>

<file path=ppt/media/image13.png>
</file>

<file path=ppt/media/image14.png>
</file>

<file path=ppt/media/image14.svg>
</file>

<file path=ppt/media/image15.png>
</file>

<file path=ppt/media/image16.png>
</file>

<file path=ppt/media/image16.svg>
</file>

<file path=ppt/media/image17.png>
</file>

<file path=ppt/media/image18.png>
</file>

<file path=ppt/media/image19.jpeg>
</file>

<file path=ppt/media/image19.svg>
</file>

<file path=ppt/media/image2.png>
</file>

<file path=ppt/media/image2.svg>
</file>

<file path=ppt/media/image20.png>
</file>

<file path=ppt/media/image21.png>
</file>

<file path=ppt/media/image21.svg>
</file>

<file path=ppt/media/image22.png>
</file>

<file path=ppt/media/image23.png>
</file>

<file path=ppt/media/image23.svg>
</file>

<file path=ppt/media/image24.png>
</file>

<file path=ppt/media/image25.jpeg>
</file>

<file path=ppt/media/image25.svg>
</file>

<file path=ppt/media/image26.png>
</file>

<file path=ppt/media/image27.png>
</file>

<file path=ppt/media/image27.svg>
</file>

<file path=ppt/media/image28.png>
</file>

<file path=ppt/media/image29.png>
</file>

<file path=ppt/media/image29.svg>
</file>

<file path=ppt/media/image3.png>
</file>

<file path=ppt/media/image30.png>
</file>

<file path=ppt/media/image31.png>
</file>

<file path=ppt/media/image32.png>
</file>

<file path=ppt/media/image32.svg>
</file>

<file path=ppt/media/image33.png>
</file>

<file path=ppt/media/image36.svg>
</file>

<file path=ppt/media/image38.svg>
</file>

<file path=ppt/media/image4.png>
</file>

<file path=ppt/media/image4.svg>
</file>

<file path=ppt/media/image40.svg>
</file>

<file path=ppt/media/image42.svg>
</file>

<file path=ppt/media/image44.svg>
</file>

<file path=ppt/media/image47.svg>
</file>

<file path=ppt/media/image49.svg>
</file>

<file path=ppt/media/image5.png>
</file>

<file path=ppt/media/image51.svg>
</file>

<file path=ppt/media/image53.svg>
</file>

<file path=ppt/media/image55.svg>
</file>

<file path=ppt/media/image57.svg>
</file>

<file path=ppt/media/image59.svg>
</file>

<file path=ppt/media/image6.png>
</file>

<file path=ppt/media/image6.svg>
</file>

<file path=ppt/media/image61.svg>
</file>

<file path=ppt/media/image7.png>
</file>

<file path=ppt/media/image8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4.svg"/><Relationship Id="rId4" Type="http://schemas.openxmlformats.org/officeDocument/2006/relationships/image" Target="../media/image2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svg"/><Relationship Id="rId3" Type="http://schemas.openxmlformats.org/officeDocument/2006/relationships/image" Target="../media/image20.png"/><Relationship Id="rId7" Type="http://schemas.openxmlformats.org/officeDocument/2006/relationships/image" Target="../media/image22.png"/><Relationship Id="rId12" Type="http://schemas.openxmlformats.org/officeDocument/2006/relationships/image" Target="../media/image44.sv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svg"/><Relationship Id="rId11" Type="http://schemas.openxmlformats.org/officeDocument/2006/relationships/image" Target="../media/image24.png"/><Relationship Id="rId5" Type="http://schemas.openxmlformats.org/officeDocument/2006/relationships/image" Target="../media/image21.png"/><Relationship Id="rId10" Type="http://schemas.openxmlformats.org/officeDocument/2006/relationships/image" Target="../media/image42.svg"/><Relationship Id="rId4" Type="http://schemas.openxmlformats.org/officeDocument/2006/relationships/image" Target="../media/image36.svg"/><Relationship Id="rId9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13" Type="http://schemas.openxmlformats.org/officeDocument/2006/relationships/image" Target="../media/image26.pn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12" Type="http://schemas.openxmlformats.org/officeDocument/2006/relationships/image" Target="../media/image27.sv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svg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0" Type="http://schemas.openxmlformats.org/officeDocument/2006/relationships/image" Target="../media/image25.svg"/><Relationship Id="rId4" Type="http://schemas.openxmlformats.org/officeDocument/2006/relationships/image" Target="../media/image19.svg"/><Relationship Id="rId9" Type="http://schemas.openxmlformats.org/officeDocument/2006/relationships/image" Target="../media/image13.png"/><Relationship Id="rId14" Type="http://schemas.openxmlformats.org/officeDocument/2006/relationships/image" Target="../media/image47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13" Type="http://schemas.openxmlformats.org/officeDocument/2006/relationships/image" Target="../media/image27.pn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12" Type="http://schemas.openxmlformats.org/officeDocument/2006/relationships/image" Target="../media/image27.sv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svg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0" Type="http://schemas.openxmlformats.org/officeDocument/2006/relationships/image" Target="../media/image25.svg"/><Relationship Id="rId4" Type="http://schemas.openxmlformats.org/officeDocument/2006/relationships/image" Target="../media/image19.svg"/><Relationship Id="rId9" Type="http://schemas.openxmlformats.org/officeDocument/2006/relationships/image" Target="../media/image13.png"/><Relationship Id="rId14" Type="http://schemas.openxmlformats.org/officeDocument/2006/relationships/image" Target="../media/image49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51.svg"/><Relationship Id="rId7" Type="http://schemas.openxmlformats.org/officeDocument/2006/relationships/image" Target="../media/image16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57.svg"/><Relationship Id="rId5" Type="http://schemas.openxmlformats.org/officeDocument/2006/relationships/image" Target="../media/image53.svg"/><Relationship Id="rId10" Type="http://schemas.openxmlformats.org/officeDocument/2006/relationships/image" Target="../media/image31.png"/><Relationship Id="rId4" Type="http://schemas.openxmlformats.org/officeDocument/2006/relationships/image" Target="../media/image29.png"/><Relationship Id="rId9" Type="http://schemas.openxmlformats.org/officeDocument/2006/relationships/image" Target="../media/image55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svg"/><Relationship Id="rId7" Type="http://schemas.openxmlformats.org/officeDocument/2006/relationships/image" Target="../media/image61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11" Type="http://schemas.openxmlformats.org/officeDocument/2006/relationships/image" Target="../media/image55.svg"/><Relationship Id="rId5" Type="http://schemas.openxmlformats.org/officeDocument/2006/relationships/image" Target="../media/image59.svg"/><Relationship Id="rId10" Type="http://schemas.openxmlformats.org/officeDocument/2006/relationships/image" Target="../media/image30.png"/><Relationship Id="rId4" Type="http://schemas.openxmlformats.org/officeDocument/2006/relationships/image" Target="../media/image32.png"/><Relationship Id="rId9" Type="http://schemas.openxmlformats.org/officeDocument/2006/relationships/image" Target="../media/image16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8.svg"/><Relationship Id="rId5" Type="http://schemas.openxmlformats.org/officeDocument/2006/relationships/image" Target="../media/image12.svg"/><Relationship Id="rId10" Type="http://schemas.openxmlformats.org/officeDocument/2006/relationships/image" Target="../media/image4.png"/><Relationship Id="rId4" Type="http://schemas.openxmlformats.org/officeDocument/2006/relationships/image" Target="../media/image6.png"/><Relationship Id="rId9" Type="http://schemas.openxmlformats.org/officeDocument/2006/relationships/image" Target="../media/image16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8.svg"/><Relationship Id="rId5" Type="http://schemas.openxmlformats.org/officeDocument/2006/relationships/image" Target="../media/image12.svg"/><Relationship Id="rId10" Type="http://schemas.openxmlformats.org/officeDocument/2006/relationships/image" Target="../media/image4.png"/><Relationship Id="rId4" Type="http://schemas.openxmlformats.org/officeDocument/2006/relationships/image" Target="../media/image6.png"/><Relationship Id="rId9" Type="http://schemas.openxmlformats.org/officeDocument/2006/relationships/image" Target="../media/image16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13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12" Type="http://schemas.openxmlformats.org/officeDocument/2006/relationships/image" Target="../media/image27.sv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svg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0" Type="http://schemas.openxmlformats.org/officeDocument/2006/relationships/image" Target="../media/image25.svg"/><Relationship Id="rId4" Type="http://schemas.openxmlformats.org/officeDocument/2006/relationships/image" Target="../media/image19.svg"/><Relationship Id="rId9" Type="http://schemas.openxmlformats.org/officeDocument/2006/relationships/image" Target="../media/image13.png"/><Relationship Id="rId14" Type="http://schemas.openxmlformats.org/officeDocument/2006/relationships/image" Target="../media/image29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13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12" Type="http://schemas.openxmlformats.org/officeDocument/2006/relationships/image" Target="../media/image27.sv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svg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0" Type="http://schemas.openxmlformats.org/officeDocument/2006/relationships/image" Target="../media/image25.svg"/><Relationship Id="rId4" Type="http://schemas.openxmlformats.org/officeDocument/2006/relationships/image" Target="../media/image19.svg"/><Relationship Id="rId9" Type="http://schemas.openxmlformats.org/officeDocument/2006/relationships/image" Target="../media/image13.png"/><Relationship Id="rId14" Type="http://schemas.openxmlformats.org/officeDocument/2006/relationships/image" Target="../media/image29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13" Type="http://schemas.openxmlformats.org/officeDocument/2006/relationships/image" Target="../media/image16.pn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12" Type="http://schemas.openxmlformats.org/officeDocument/2006/relationships/image" Target="../media/image27.sv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svg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0" Type="http://schemas.openxmlformats.org/officeDocument/2006/relationships/image" Target="../media/image25.svg"/><Relationship Id="rId4" Type="http://schemas.openxmlformats.org/officeDocument/2006/relationships/image" Target="../media/image19.svg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13" Type="http://schemas.openxmlformats.org/officeDocument/2006/relationships/image" Target="../media/image17.pn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12" Type="http://schemas.openxmlformats.org/officeDocument/2006/relationships/image" Target="../media/image27.sv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svg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0" Type="http://schemas.openxmlformats.org/officeDocument/2006/relationships/image" Target="../media/image25.svg"/><Relationship Id="rId4" Type="http://schemas.openxmlformats.org/officeDocument/2006/relationships/image" Target="../media/image19.svg"/><Relationship Id="rId9" Type="http://schemas.openxmlformats.org/officeDocument/2006/relationships/image" Target="../media/image13.png"/><Relationship Id="rId14" Type="http://schemas.openxmlformats.org/officeDocument/2006/relationships/image" Target="../media/image32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13" Type="http://schemas.openxmlformats.org/officeDocument/2006/relationships/image" Target="../media/image18.pn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12" Type="http://schemas.openxmlformats.org/officeDocument/2006/relationships/image" Target="../media/image27.sv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svg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0" Type="http://schemas.openxmlformats.org/officeDocument/2006/relationships/image" Target="../media/image25.svg"/><Relationship Id="rId4" Type="http://schemas.openxmlformats.org/officeDocument/2006/relationships/image" Target="../media/image19.sv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8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47103" y="1252510"/>
            <a:ext cx="14993794" cy="7781979"/>
          </a:xfrm>
          <a:custGeom>
            <a:avLst/>
            <a:gdLst/>
            <a:ahLst/>
            <a:cxnLst/>
            <a:rect l="l" t="t" r="r" b="b"/>
            <a:pathLst>
              <a:path w="14993794" h="7781979">
                <a:moveTo>
                  <a:pt x="0" y="0"/>
                </a:moveTo>
                <a:lnTo>
                  <a:pt x="14993794" y="0"/>
                </a:lnTo>
                <a:lnTo>
                  <a:pt x="14993794" y="7781980"/>
                </a:lnTo>
                <a:lnTo>
                  <a:pt x="0" y="77819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95663" y="3282035"/>
            <a:ext cx="4789070" cy="9719514"/>
          </a:xfrm>
          <a:custGeom>
            <a:avLst/>
            <a:gdLst/>
            <a:ahLst/>
            <a:cxnLst/>
            <a:rect l="l" t="t" r="r" b="b"/>
            <a:pathLst>
              <a:path w="4789070" h="9719514">
                <a:moveTo>
                  <a:pt x="0" y="0"/>
                </a:moveTo>
                <a:lnTo>
                  <a:pt x="4789070" y="0"/>
                </a:lnTo>
                <a:lnTo>
                  <a:pt x="4789070" y="9719514"/>
                </a:lnTo>
                <a:lnTo>
                  <a:pt x="0" y="97195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644932" y="2831083"/>
            <a:ext cx="7873842" cy="13924801"/>
          </a:xfrm>
          <a:custGeom>
            <a:avLst/>
            <a:gdLst/>
            <a:ahLst/>
            <a:cxnLst/>
            <a:rect l="l" t="t" r="r" b="b"/>
            <a:pathLst>
              <a:path w="7873842" h="13924801">
                <a:moveTo>
                  <a:pt x="0" y="0"/>
                </a:moveTo>
                <a:lnTo>
                  <a:pt x="7873842" y="0"/>
                </a:lnTo>
                <a:lnTo>
                  <a:pt x="7873842" y="13924802"/>
                </a:lnTo>
                <a:lnTo>
                  <a:pt x="0" y="1392480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962001" y="-2075623"/>
            <a:ext cx="4463787" cy="4114800"/>
          </a:xfrm>
          <a:custGeom>
            <a:avLst/>
            <a:gdLst/>
            <a:ahLst/>
            <a:cxnLst/>
            <a:rect l="l" t="t" r="r" b="b"/>
            <a:pathLst>
              <a:path w="4463787" h="4114800">
                <a:moveTo>
                  <a:pt x="0" y="0"/>
                </a:moveTo>
                <a:lnTo>
                  <a:pt x="4463787" y="0"/>
                </a:lnTo>
                <a:lnTo>
                  <a:pt x="446378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1986986">
            <a:off x="15546054" y="-2381944"/>
            <a:ext cx="4463787" cy="4114800"/>
          </a:xfrm>
          <a:custGeom>
            <a:avLst/>
            <a:gdLst/>
            <a:ahLst/>
            <a:cxnLst/>
            <a:rect l="l" t="t" r="r" b="b"/>
            <a:pathLst>
              <a:path w="4463787" h="4114800">
                <a:moveTo>
                  <a:pt x="0" y="0"/>
                </a:moveTo>
                <a:lnTo>
                  <a:pt x="4463787" y="0"/>
                </a:lnTo>
                <a:lnTo>
                  <a:pt x="446378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393407" y="2140488"/>
            <a:ext cx="9623758" cy="26069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39"/>
              </a:lnSpc>
            </a:pPr>
            <a:r>
              <a:rPr lang="en-US" sz="11055">
                <a:solidFill>
                  <a:srgbClr val="000000"/>
                </a:solidFill>
                <a:latin typeface="210 클레이토이"/>
                <a:ea typeface="210 클레이토이"/>
                <a:cs typeface="210 클레이토이"/>
                <a:sym typeface="210 클레이토이"/>
              </a:rPr>
              <a:t>ORAL</a:t>
            </a:r>
          </a:p>
          <a:p>
            <a:pPr algn="ctr">
              <a:lnSpc>
                <a:spcPts val="9839"/>
              </a:lnSpc>
            </a:pPr>
            <a:r>
              <a:rPr lang="en-US" sz="11055">
                <a:solidFill>
                  <a:srgbClr val="000000"/>
                </a:solidFill>
                <a:latin typeface="210 클레이토이"/>
                <a:ea typeface="210 클레이토이"/>
                <a:cs typeface="210 클레이토이"/>
                <a:sym typeface="210 클레이토이"/>
              </a:rPr>
              <a:t>PRESENTATION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216969" y="4706365"/>
            <a:ext cx="5854062" cy="731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82"/>
              </a:lnSpc>
            </a:pPr>
            <a:r>
              <a:rPr lang="en-US" sz="3909">
                <a:solidFill>
                  <a:srgbClr val="FFFFFF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INTRODUCTION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33450" y="3290364"/>
            <a:ext cx="4494794" cy="3031943"/>
          </a:xfrm>
          <a:custGeom>
            <a:avLst/>
            <a:gdLst/>
            <a:ahLst/>
            <a:cxnLst/>
            <a:rect l="l" t="t" r="r" b="b"/>
            <a:pathLst>
              <a:path w="4494794" h="3031943">
                <a:moveTo>
                  <a:pt x="0" y="0"/>
                </a:moveTo>
                <a:lnTo>
                  <a:pt x="4494794" y="0"/>
                </a:lnTo>
                <a:lnTo>
                  <a:pt x="4494794" y="3031943"/>
                </a:lnTo>
                <a:lnTo>
                  <a:pt x="0" y="303194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/>
          <p:cNvSpPr/>
          <p:nvPr/>
        </p:nvSpPr>
        <p:spPr>
          <a:xfrm>
            <a:off x="933450" y="681051"/>
            <a:ext cx="4494794" cy="2508913"/>
          </a:xfrm>
          <a:custGeom>
            <a:avLst/>
            <a:gdLst/>
            <a:ahLst/>
            <a:cxnLst/>
            <a:rect l="l" t="t" r="r" b="b"/>
            <a:pathLst>
              <a:path w="4494794" h="2508913">
                <a:moveTo>
                  <a:pt x="0" y="0"/>
                </a:moveTo>
                <a:lnTo>
                  <a:pt x="4494794" y="0"/>
                </a:lnTo>
                <a:lnTo>
                  <a:pt x="4494794" y="2508913"/>
                </a:lnTo>
                <a:lnTo>
                  <a:pt x="0" y="250891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Freeform 5"/>
          <p:cNvSpPr/>
          <p:nvPr/>
        </p:nvSpPr>
        <p:spPr>
          <a:xfrm>
            <a:off x="933450" y="6418731"/>
            <a:ext cx="4494794" cy="3187218"/>
          </a:xfrm>
          <a:custGeom>
            <a:avLst/>
            <a:gdLst/>
            <a:ahLst/>
            <a:cxnLst/>
            <a:rect l="l" t="t" r="r" b="b"/>
            <a:pathLst>
              <a:path w="4494794" h="3187218">
                <a:moveTo>
                  <a:pt x="0" y="0"/>
                </a:moveTo>
                <a:lnTo>
                  <a:pt x="4494794" y="0"/>
                </a:lnTo>
                <a:lnTo>
                  <a:pt x="4494794" y="3187218"/>
                </a:lnTo>
                <a:lnTo>
                  <a:pt x="0" y="318721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>
            <a:off x="12859756" y="681051"/>
            <a:ext cx="4494794" cy="3187218"/>
          </a:xfrm>
          <a:custGeom>
            <a:avLst/>
            <a:gdLst/>
            <a:ahLst/>
            <a:cxnLst/>
            <a:rect l="l" t="t" r="r" b="b"/>
            <a:pathLst>
              <a:path w="4494794" h="3187218">
                <a:moveTo>
                  <a:pt x="0" y="0"/>
                </a:moveTo>
                <a:lnTo>
                  <a:pt x="4494794" y="0"/>
                </a:lnTo>
                <a:lnTo>
                  <a:pt x="4494794" y="3187218"/>
                </a:lnTo>
                <a:lnTo>
                  <a:pt x="0" y="318721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>
            <a:off x="12859756" y="3909818"/>
            <a:ext cx="4494794" cy="2508913"/>
          </a:xfrm>
          <a:custGeom>
            <a:avLst/>
            <a:gdLst/>
            <a:ahLst/>
            <a:cxnLst/>
            <a:rect l="l" t="t" r="r" b="b"/>
            <a:pathLst>
              <a:path w="4494794" h="2508913">
                <a:moveTo>
                  <a:pt x="0" y="0"/>
                </a:moveTo>
                <a:lnTo>
                  <a:pt x="4494794" y="0"/>
                </a:lnTo>
                <a:lnTo>
                  <a:pt x="4494794" y="2508913"/>
                </a:lnTo>
                <a:lnTo>
                  <a:pt x="0" y="250891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>
            <a:off x="12859756" y="6496368"/>
            <a:ext cx="4494794" cy="3031943"/>
          </a:xfrm>
          <a:custGeom>
            <a:avLst/>
            <a:gdLst/>
            <a:ahLst/>
            <a:cxnLst/>
            <a:rect l="l" t="t" r="r" b="b"/>
            <a:pathLst>
              <a:path w="4494794" h="3031943">
                <a:moveTo>
                  <a:pt x="0" y="0"/>
                </a:moveTo>
                <a:lnTo>
                  <a:pt x="4494794" y="0"/>
                </a:lnTo>
                <a:lnTo>
                  <a:pt x="4494794" y="3031944"/>
                </a:lnTo>
                <a:lnTo>
                  <a:pt x="0" y="30319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9" name="Freeform 9"/>
          <p:cNvSpPr/>
          <p:nvPr/>
        </p:nvSpPr>
        <p:spPr>
          <a:xfrm>
            <a:off x="5909669" y="3338155"/>
            <a:ext cx="6468662" cy="3610689"/>
          </a:xfrm>
          <a:custGeom>
            <a:avLst/>
            <a:gdLst/>
            <a:ahLst/>
            <a:cxnLst/>
            <a:rect l="l" t="t" r="r" b="b"/>
            <a:pathLst>
              <a:path w="6468662" h="3610689">
                <a:moveTo>
                  <a:pt x="0" y="0"/>
                </a:moveTo>
                <a:lnTo>
                  <a:pt x="6468662" y="0"/>
                </a:lnTo>
                <a:lnTo>
                  <a:pt x="6468662" y="3610690"/>
                </a:lnTo>
                <a:lnTo>
                  <a:pt x="0" y="361069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0" name="TextBox 10"/>
          <p:cNvSpPr txBox="1"/>
          <p:nvPr/>
        </p:nvSpPr>
        <p:spPr>
          <a:xfrm>
            <a:off x="6815710" y="3946208"/>
            <a:ext cx="4656579" cy="1613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69"/>
              </a:lnSpc>
            </a:pPr>
            <a:r>
              <a:rPr lang="en-US" sz="5499" spc="-131">
                <a:solidFill>
                  <a:srgbClr val="FFFFFF"/>
                </a:solidFill>
                <a:latin typeface="Bobby Jones"/>
                <a:ea typeface="Bobby Jones"/>
                <a:cs typeface="Bobby Jones"/>
                <a:sym typeface="Bobby Jones"/>
              </a:rPr>
              <a:t>PRACTICE: </a:t>
            </a:r>
          </a:p>
          <a:p>
            <a:pPr marL="0" lvl="0" indent="0" algn="ctr">
              <a:lnSpc>
                <a:spcPts val="6269"/>
              </a:lnSpc>
              <a:spcBef>
                <a:spcPct val="0"/>
              </a:spcBef>
            </a:pPr>
            <a:r>
              <a:rPr lang="en-US" sz="5499" spc="-131">
                <a:solidFill>
                  <a:srgbClr val="FFFFFF"/>
                </a:solidFill>
                <a:latin typeface="Bobby Jones"/>
                <a:ea typeface="Bobby Jones"/>
                <a:cs typeface="Bobby Jones"/>
                <a:sym typeface="Bobby Jones"/>
              </a:rPr>
              <a:t>JUST-A- MINUTE</a:t>
            </a:r>
          </a:p>
        </p:txBody>
      </p:sp>
      <p:sp>
        <p:nvSpPr>
          <p:cNvPr id="11" name="Freeform 11"/>
          <p:cNvSpPr/>
          <p:nvPr/>
        </p:nvSpPr>
        <p:spPr>
          <a:xfrm rot="-1798045">
            <a:off x="11177160" y="2190237"/>
            <a:ext cx="1369529" cy="618626"/>
          </a:xfrm>
          <a:custGeom>
            <a:avLst/>
            <a:gdLst/>
            <a:ahLst/>
            <a:cxnLst/>
            <a:rect l="l" t="t" r="r" b="b"/>
            <a:pathLst>
              <a:path w="1369529" h="618626">
                <a:moveTo>
                  <a:pt x="0" y="0"/>
                </a:moveTo>
                <a:lnTo>
                  <a:pt x="1369529" y="0"/>
                </a:lnTo>
                <a:lnTo>
                  <a:pt x="1369529" y="618625"/>
                </a:lnTo>
                <a:lnTo>
                  <a:pt x="0" y="61862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=""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rot="9069146">
            <a:off x="5789182" y="7405157"/>
            <a:ext cx="1291369" cy="583320"/>
          </a:xfrm>
          <a:custGeom>
            <a:avLst/>
            <a:gdLst/>
            <a:ahLst/>
            <a:cxnLst/>
            <a:rect l="l" t="t" r="r" b="b"/>
            <a:pathLst>
              <a:path w="1291369" h="583320">
                <a:moveTo>
                  <a:pt x="0" y="0"/>
                </a:moveTo>
                <a:lnTo>
                  <a:pt x="1291369" y="0"/>
                </a:lnTo>
                <a:lnTo>
                  <a:pt x="1291369" y="583320"/>
                </a:lnTo>
                <a:lnTo>
                  <a:pt x="0" y="58332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=""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-9093014" flipV="1">
            <a:off x="5757312" y="2035653"/>
            <a:ext cx="1355109" cy="675008"/>
          </a:xfrm>
          <a:custGeom>
            <a:avLst/>
            <a:gdLst/>
            <a:ahLst/>
            <a:cxnLst/>
            <a:rect l="l" t="t" r="r" b="b"/>
            <a:pathLst>
              <a:path w="1355109" h="675008">
                <a:moveTo>
                  <a:pt x="0" y="675009"/>
                </a:moveTo>
                <a:lnTo>
                  <a:pt x="1355109" y="675009"/>
                </a:lnTo>
                <a:lnTo>
                  <a:pt x="1355109" y="0"/>
                </a:lnTo>
                <a:lnTo>
                  <a:pt x="0" y="0"/>
                </a:lnTo>
                <a:lnTo>
                  <a:pt x="0" y="675009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=""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 rot="1820569" flipV="1">
            <a:off x="11218091" y="7461246"/>
            <a:ext cx="1283809" cy="639493"/>
          </a:xfrm>
          <a:custGeom>
            <a:avLst/>
            <a:gdLst/>
            <a:ahLst/>
            <a:cxnLst/>
            <a:rect l="l" t="t" r="r" b="b"/>
            <a:pathLst>
              <a:path w="1283809" h="639493">
                <a:moveTo>
                  <a:pt x="0" y="639492"/>
                </a:moveTo>
                <a:lnTo>
                  <a:pt x="1283810" y="639492"/>
                </a:lnTo>
                <a:lnTo>
                  <a:pt x="1283810" y="0"/>
                </a:lnTo>
                <a:lnTo>
                  <a:pt x="0" y="0"/>
                </a:lnTo>
                <a:lnTo>
                  <a:pt x="0" y="639492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=""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251942" y="1242595"/>
            <a:ext cx="3857811" cy="12715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67"/>
              </a:lnSpc>
            </a:pPr>
            <a:r>
              <a:rPr lang="en-US" sz="3399">
                <a:solidFill>
                  <a:srgbClr val="FFFFFF"/>
                </a:solidFill>
                <a:latin typeface="Lazydog"/>
                <a:ea typeface="Lazydog"/>
                <a:cs typeface="Lazydog"/>
                <a:sym typeface="Lazydog"/>
              </a:rPr>
              <a:t>Shifting Trends in E-commerce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570433" y="4082231"/>
            <a:ext cx="3220828" cy="123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15"/>
              </a:lnSpc>
            </a:pPr>
            <a:r>
              <a:rPr lang="en-US" sz="3299">
                <a:solidFill>
                  <a:srgbClr val="FFFFFF"/>
                </a:solidFill>
                <a:latin typeface="Lazydog"/>
                <a:ea typeface="Lazydog"/>
                <a:cs typeface="Lazydog"/>
                <a:sym typeface="Lazydog"/>
              </a:rPr>
              <a:t>Paperbacks vs. e-Books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583833" y="6757498"/>
            <a:ext cx="3220828" cy="19612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51"/>
              </a:lnSpc>
            </a:pPr>
            <a:r>
              <a:rPr lang="en-US" sz="2599">
                <a:solidFill>
                  <a:srgbClr val="FFFFFF"/>
                </a:solidFill>
                <a:latin typeface="Lazydog"/>
                <a:ea typeface="Lazydog"/>
                <a:cs typeface="Lazydog"/>
                <a:sym typeface="Lazydog"/>
              </a:rPr>
              <a:t>NAtural Resources vs. Artificial Resources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496739" y="7214145"/>
            <a:ext cx="3220828" cy="123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15"/>
              </a:lnSpc>
            </a:pPr>
            <a:r>
              <a:rPr lang="en-US" sz="3299">
                <a:solidFill>
                  <a:srgbClr val="FFFFFF"/>
                </a:solidFill>
                <a:latin typeface="Lazydog"/>
                <a:ea typeface="Lazydog"/>
                <a:cs typeface="Lazydog"/>
                <a:sym typeface="Lazydog"/>
              </a:rPr>
              <a:t>Traps of adversiting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631572" y="4354830"/>
            <a:ext cx="3220828" cy="11939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63"/>
              </a:lnSpc>
            </a:pPr>
            <a:r>
              <a:rPr lang="en-US" sz="3199">
                <a:solidFill>
                  <a:srgbClr val="FFFFFF"/>
                </a:solidFill>
                <a:latin typeface="Lazydog"/>
                <a:ea typeface="Lazydog"/>
                <a:cs typeface="Lazydog"/>
                <a:sym typeface="Lazydog"/>
              </a:rPr>
              <a:t>MAchine </a:t>
            </a:r>
          </a:p>
          <a:p>
            <a:pPr algn="ctr">
              <a:lnSpc>
                <a:spcPts val="4863"/>
              </a:lnSpc>
            </a:pPr>
            <a:r>
              <a:rPr lang="en-US" sz="3199">
                <a:solidFill>
                  <a:srgbClr val="FFFFFF"/>
                </a:solidFill>
                <a:latin typeface="Lazydog"/>
                <a:ea typeface="Lazydog"/>
                <a:cs typeface="Lazydog"/>
                <a:sym typeface="Lazydog"/>
              </a:rPr>
              <a:t>Learning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631572" y="1485990"/>
            <a:ext cx="3220828" cy="11939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63"/>
              </a:lnSpc>
            </a:pPr>
            <a:r>
              <a:rPr lang="en-US" sz="3199">
                <a:solidFill>
                  <a:srgbClr val="FFFFFF"/>
                </a:solidFill>
                <a:latin typeface="Lazydog"/>
                <a:ea typeface="Lazydog"/>
                <a:cs typeface="Lazydog"/>
                <a:sym typeface="Lazydog"/>
              </a:rPr>
              <a:t>Traits of Leader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33037" y="817788"/>
            <a:ext cx="16626263" cy="8686134"/>
            <a:chOff x="0" y="0"/>
            <a:chExt cx="1846289" cy="9645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46289" cy="964565"/>
            </a:xfrm>
            <a:custGeom>
              <a:avLst/>
              <a:gdLst/>
              <a:ahLst/>
              <a:cxnLst/>
              <a:rect l="l" t="t" r="r" b="b"/>
              <a:pathLst>
                <a:path w="1846289" h="964565">
                  <a:moveTo>
                    <a:pt x="0" y="0"/>
                  </a:moveTo>
                  <a:lnTo>
                    <a:pt x="1846289" y="0"/>
                  </a:lnTo>
                  <a:lnTo>
                    <a:pt x="1846289" y="964565"/>
                  </a:lnTo>
                  <a:lnTo>
                    <a:pt x="0" y="964565"/>
                  </a:lnTo>
                  <a:close/>
                </a:path>
              </a:pathLst>
            </a:custGeom>
            <a:solidFill>
              <a:srgbClr val="99CCB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846289" cy="10026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1574327" y="7731943"/>
            <a:ext cx="2984027" cy="3052713"/>
          </a:xfrm>
          <a:custGeom>
            <a:avLst/>
            <a:gdLst/>
            <a:ahLst/>
            <a:cxnLst/>
            <a:rect l="l" t="t" r="r" b="b"/>
            <a:pathLst>
              <a:path w="2984027" h="3052713">
                <a:moveTo>
                  <a:pt x="0" y="0"/>
                </a:moveTo>
                <a:lnTo>
                  <a:pt x="2984027" y="0"/>
                </a:lnTo>
                <a:lnTo>
                  <a:pt x="2984027" y="3052714"/>
                </a:lnTo>
                <a:lnTo>
                  <a:pt x="0" y="30527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291089" y="8782334"/>
            <a:ext cx="4552716" cy="951932"/>
          </a:xfrm>
          <a:custGeom>
            <a:avLst/>
            <a:gdLst/>
            <a:ahLst/>
            <a:cxnLst/>
            <a:rect l="l" t="t" r="r" b="b"/>
            <a:pathLst>
              <a:path w="4552716" h="951932">
                <a:moveTo>
                  <a:pt x="0" y="0"/>
                </a:moveTo>
                <a:lnTo>
                  <a:pt x="4552716" y="0"/>
                </a:lnTo>
                <a:lnTo>
                  <a:pt x="4552716" y="951932"/>
                </a:lnTo>
                <a:lnTo>
                  <a:pt x="0" y="9519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10800000">
            <a:off x="-475250" y="-1190751"/>
            <a:ext cx="3007901" cy="2639433"/>
          </a:xfrm>
          <a:custGeom>
            <a:avLst/>
            <a:gdLst/>
            <a:ahLst/>
            <a:cxnLst/>
            <a:rect l="l" t="t" r="r" b="b"/>
            <a:pathLst>
              <a:path w="3007901" h="2639433">
                <a:moveTo>
                  <a:pt x="0" y="0"/>
                </a:moveTo>
                <a:lnTo>
                  <a:pt x="3007900" y="0"/>
                </a:lnTo>
                <a:lnTo>
                  <a:pt x="3007900" y="2639433"/>
                </a:lnTo>
                <a:lnTo>
                  <a:pt x="0" y="263943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7056645" y="1795925"/>
            <a:ext cx="3303290" cy="3039027"/>
          </a:xfrm>
          <a:custGeom>
            <a:avLst/>
            <a:gdLst/>
            <a:ahLst/>
            <a:cxnLst/>
            <a:rect l="l" t="t" r="r" b="b"/>
            <a:pathLst>
              <a:path w="3303290" h="3039027">
                <a:moveTo>
                  <a:pt x="0" y="0"/>
                </a:moveTo>
                <a:lnTo>
                  <a:pt x="3303291" y="0"/>
                </a:lnTo>
                <a:lnTo>
                  <a:pt x="3303291" y="3039027"/>
                </a:lnTo>
                <a:lnTo>
                  <a:pt x="0" y="303902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=""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2012698" y="314351"/>
            <a:ext cx="3036038" cy="612728"/>
          </a:xfrm>
          <a:custGeom>
            <a:avLst/>
            <a:gdLst/>
            <a:ahLst/>
            <a:cxnLst/>
            <a:rect l="l" t="t" r="r" b="b"/>
            <a:pathLst>
              <a:path w="3036038" h="612728">
                <a:moveTo>
                  <a:pt x="0" y="0"/>
                </a:moveTo>
                <a:lnTo>
                  <a:pt x="3036038" y="0"/>
                </a:lnTo>
                <a:lnTo>
                  <a:pt x="3036038" y="612728"/>
                </a:lnTo>
                <a:lnTo>
                  <a:pt x="0" y="61272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=""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028700" y="3970580"/>
            <a:ext cx="11558513" cy="4040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5426" lvl="1" indent="-367713" algn="l">
              <a:lnSpc>
                <a:spcPts val="4598"/>
              </a:lnSpc>
              <a:buFont typeface="Arial"/>
              <a:buChar char="•"/>
            </a:pPr>
            <a:r>
              <a:rPr lang="en-US" sz="3406" spc="204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Do not turn your back on your audience and try not to block your visual presentaion</a:t>
            </a:r>
          </a:p>
          <a:p>
            <a:pPr marL="735426" lvl="1" indent="-367713" algn="l">
              <a:lnSpc>
                <a:spcPts val="4598"/>
              </a:lnSpc>
              <a:buFont typeface="Arial"/>
              <a:buChar char="•"/>
            </a:pPr>
            <a:r>
              <a:rPr lang="en-US" sz="3406" spc="204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Provide an orientation to the visual and highlight the points you want to focus on</a:t>
            </a:r>
          </a:p>
          <a:p>
            <a:pPr marL="735426" lvl="1" indent="-367713" algn="l">
              <a:lnSpc>
                <a:spcPts val="4598"/>
              </a:lnSpc>
              <a:buFont typeface="Arial"/>
              <a:buChar char="•"/>
            </a:pPr>
            <a:r>
              <a:rPr lang="en-US" sz="3406" spc="204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Make your visuals appeasing and not to crammed up with information. Above all, it should augment with your speech</a:t>
            </a:r>
          </a:p>
        </p:txBody>
      </p:sp>
      <p:sp>
        <p:nvSpPr>
          <p:cNvPr id="12" name="Freeform 12"/>
          <p:cNvSpPr/>
          <p:nvPr/>
        </p:nvSpPr>
        <p:spPr>
          <a:xfrm>
            <a:off x="11671239" y="4182448"/>
            <a:ext cx="6754993" cy="6276002"/>
          </a:xfrm>
          <a:custGeom>
            <a:avLst/>
            <a:gdLst/>
            <a:ahLst/>
            <a:cxnLst/>
            <a:rect l="l" t="t" r="r" b="b"/>
            <a:pathLst>
              <a:path w="6754993" h="6276002">
                <a:moveTo>
                  <a:pt x="0" y="0"/>
                </a:moveTo>
                <a:lnTo>
                  <a:pt x="6754993" y="0"/>
                </a:lnTo>
                <a:lnTo>
                  <a:pt x="6754993" y="6276002"/>
                </a:lnTo>
                <a:lnTo>
                  <a:pt x="0" y="6276002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=""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409700" y="2551888"/>
            <a:ext cx="15325681" cy="1135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98"/>
              </a:lnSpc>
            </a:pPr>
            <a:r>
              <a:rPr lang="en-US" sz="3406" spc="204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Visual aids help you to explain your points and act as a supporting evidence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638827" y="1435007"/>
            <a:ext cx="13079540" cy="833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05"/>
              </a:lnSpc>
            </a:pPr>
            <a:r>
              <a:rPr lang="en-US" sz="5531" spc="-132">
                <a:solidFill>
                  <a:srgbClr val="FFFFFF"/>
                </a:solidFill>
                <a:latin typeface="Bobby Jones"/>
                <a:ea typeface="Bobby Jones"/>
                <a:cs typeface="Bobby Jones"/>
                <a:sym typeface="Bobby Jones"/>
              </a:rPr>
              <a:t>VISUAL AIDS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33037" y="817788"/>
            <a:ext cx="16626263" cy="8686134"/>
            <a:chOff x="0" y="0"/>
            <a:chExt cx="1846289" cy="9645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46289" cy="964565"/>
            </a:xfrm>
            <a:custGeom>
              <a:avLst/>
              <a:gdLst/>
              <a:ahLst/>
              <a:cxnLst/>
              <a:rect l="l" t="t" r="r" b="b"/>
              <a:pathLst>
                <a:path w="1846289" h="964565">
                  <a:moveTo>
                    <a:pt x="0" y="0"/>
                  </a:moveTo>
                  <a:lnTo>
                    <a:pt x="1846289" y="0"/>
                  </a:lnTo>
                  <a:lnTo>
                    <a:pt x="1846289" y="964565"/>
                  </a:lnTo>
                  <a:lnTo>
                    <a:pt x="0" y="964565"/>
                  </a:lnTo>
                  <a:close/>
                </a:path>
              </a:pathLst>
            </a:custGeom>
            <a:solidFill>
              <a:srgbClr val="99CCB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846289" cy="10026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1574327" y="7731943"/>
            <a:ext cx="2984027" cy="3052713"/>
          </a:xfrm>
          <a:custGeom>
            <a:avLst/>
            <a:gdLst/>
            <a:ahLst/>
            <a:cxnLst/>
            <a:rect l="l" t="t" r="r" b="b"/>
            <a:pathLst>
              <a:path w="2984027" h="3052713">
                <a:moveTo>
                  <a:pt x="0" y="0"/>
                </a:moveTo>
                <a:lnTo>
                  <a:pt x="2984027" y="0"/>
                </a:lnTo>
                <a:lnTo>
                  <a:pt x="2984027" y="3052714"/>
                </a:lnTo>
                <a:lnTo>
                  <a:pt x="0" y="30527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291089" y="8782334"/>
            <a:ext cx="4552716" cy="951932"/>
          </a:xfrm>
          <a:custGeom>
            <a:avLst/>
            <a:gdLst/>
            <a:ahLst/>
            <a:cxnLst/>
            <a:rect l="l" t="t" r="r" b="b"/>
            <a:pathLst>
              <a:path w="4552716" h="951932">
                <a:moveTo>
                  <a:pt x="0" y="0"/>
                </a:moveTo>
                <a:lnTo>
                  <a:pt x="4552716" y="0"/>
                </a:lnTo>
                <a:lnTo>
                  <a:pt x="4552716" y="951932"/>
                </a:lnTo>
                <a:lnTo>
                  <a:pt x="0" y="9519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10800000">
            <a:off x="-870913" y="-1319717"/>
            <a:ext cx="3007901" cy="2639433"/>
          </a:xfrm>
          <a:custGeom>
            <a:avLst/>
            <a:gdLst/>
            <a:ahLst/>
            <a:cxnLst/>
            <a:rect l="l" t="t" r="r" b="b"/>
            <a:pathLst>
              <a:path w="3007901" h="2639433">
                <a:moveTo>
                  <a:pt x="0" y="0"/>
                </a:moveTo>
                <a:lnTo>
                  <a:pt x="3007900" y="0"/>
                </a:lnTo>
                <a:lnTo>
                  <a:pt x="3007900" y="2639434"/>
                </a:lnTo>
                <a:lnTo>
                  <a:pt x="0" y="263943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7056645" y="1795925"/>
            <a:ext cx="3303290" cy="3039027"/>
          </a:xfrm>
          <a:custGeom>
            <a:avLst/>
            <a:gdLst/>
            <a:ahLst/>
            <a:cxnLst/>
            <a:rect l="l" t="t" r="r" b="b"/>
            <a:pathLst>
              <a:path w="3303290" h="3039027">
                <a:moveTo>
                  <a:pt x="0" y="0"/>
                </a:moveTo>
                <a:lnTo>
                  <a:pt x="3303291" y="0"/>
                </a:lnTo>
                <a:lnTo>
                  <a:pt x="3303291" y="3039027"/>
                </a:lnTo>
                <a:lnTo>
                  <a:pt x="0" y="303902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=""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2012698" y="314351"/>
            <a:ext cx="3036038" cy="612728"/>
          </a:xfrm>
          <a:custGeom>
            <a:avLst/>
            <a:gdLst/>
            <a:ahLst/>
            <a:cxnLst/>
            <a:rect l="l" t="t" r="r" b="b"/>
            <a:pathLst>
              <a:path w="3036038" h="612728">
                <a:moveTo>
                  <a:pt x="0" y="0"/>
                </a:moveTo>
                <a:lnTo>
                  <a:pt x="3036038" y="0"/>
                </a:lnTo>
                <a:lnTo>
                  <a:pt x="3036038" y="612728"/>
                </a:lnTo>
                <a:lnTo>
                  <a:pt x="0" y="61272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=""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028700" y="3428619"/>
            <a:ext cx="11558513" cy="52024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5426" lvl="1" indent="-367713" algn="l">
              <a:lnSpc>
                <a:spcPts val="4598"/>
              </a:lnSpc>
              <a:buFont typeface="Arial"/>
              <a:buChar char="•"/>
            </a:pPr>
            <a:r>
              <a:rPr lang="en-US" sz="3406" spc="204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Acknowledge the question. This polite gesture shows your interest and eagerness</a:t>
            </a:r>
          </a:p>
          <a:p>
            <a:pPr marL="735426" lvl="1" indent="-367713" algn="l">
              <a:lnSpc>
                <a:spcPts val="4598"/>
              </a:lnSpc>
              <a:buFont typeface="Arial"/>
              <a:buChar char="•"/>
            </a:pPr>
            <a:r>
              <a:rPr lang="en-US" sz="3406" spc="204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Rephrase the question for your audience to hear and for you to answer in a way you want to. This will also give you time to figure out an answer</a:t>
            </a:r>
          </a:p>
          <a:p>
            <a:pPr marL="735426" lvl="1" indent="-367713" algn="l">
              <a:lnSpc>
                <a:spcPts val="4598"/>
              </a:lnSpc>
              <a:buFont typeface="Arial"/>
              <a:buChar char="•"/>
            </a:pPr>
            <a:r>
              <a:rPr lang="en-US" sz="3406" spc="204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Answer the question clearly and concisely</a:t>
            </a:r>
          </a:p>
          <a:p>
            <a:pPr marL="735426" lvl="1" indent="-367713" algn="l">
              <a:lnSpc>
                <a:spcPts val="4598"/>
              </a:lnSpc>
              <a:buFont typeface="Arial"/>
              <a:buChar char="•"/>
            </a:pPr>
            <a:r>
              <a:rPr lang="en-US" sz="3406" spc="204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Check with your audience if the answer is comprehensible</a:t>
            </a:r>
          </a:p>
        </p:txBody>
      </p:sp>
      <p:sp>
        <p:nvSpPr>
          <p:cNvPr id="12" name="Freeform 12"/>
          <p:cNvSpPr/>
          <p:nvPr/>
        </p:nvSpPr>
        <p:spPr>
          <a:xfrm>
            <a:off x="13541700" y="2872966"/>
            <a:ext cx="3014071" cy="6630956"/>
          </a:xfrm>
          <a:custGeom>
            <a:avLst/>
            <a:gdLst/>
            <a:ahLst/>
            <a:cxnLst/>
            <a:rect l="l" t="t" r="r" b="b"/>
            <a:pathLst>
              <a:path w="3014071" h="6630956">
                <a:moveTo>
                  <a:pt x="0" y="0"/>
                </a:moveTo>
                <a:lnTo>
                  <a:pt x="3014071" y="0"/>
                </a:lnTo>
                <a:lnTo>
                  <a:pt x="3014071" y="6630956"/>
                </a:lnTo>
                <a:lnTo>
                  <a:pt x="0" y="6630956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=""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481160" y="2058020"/>
            <a:ext cx="15325681" cy="1135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98"/>
              </a:lnSpc>
            </a:pPr>
            <a:r>
              <a:rPr lang="en-US" sz="3406" spc="204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In your planning, anticipate questions that your auidence might have: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669263" y="1047750"/>
            <a:ext cx="13079540" cy="943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17"/>
              </a:lnSpc>
            </a:pPr>
            <a:r>
              <a:rPr lang="en-US" sz="6331" spc="-151">
                <a:solidFill>
                  <a:srgbClr val="FFFFFF"/>
                </a:solidFill>
                <a:latin typeface="Bobby Jones"/>
                <a:ea typeface="Bobby Jones"/>
                <a:cs typeface="Bobby Jones"/>
                <a:sym typeface="Bobby Jones"/>
              </a:rPr>
              <a:t>Q&amp;A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CCB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751017" y="2499163"/>
            <a:ext cx="12785965" cy="5288674"/>
            <a:chOff x="0" y="0"/>
            <a:chExt cx="5099441" cy="2109288"/>
          </a:xfrm>
        </p:grpSpPr>
        <p:sp>
          <p:nvSpPr>
            <p:cNvPr id="3" name="Freeform 3"/>
            <p:cNvSpPr/>
            <p:nvPr/>
          </p:nvSpPr>
          <p:spPr>
            <a:xfrm>
              <a:off x="0" y="-1270"/>
              <a:ext cx="5100711" cy="2108018"/>
            </a:xfrm>
            <a:custGeom>
              <a:avLst/>
              <a:gdLst/>
              <a:ahLst/>
              <a:cxnLst/>
              <a:rect l="l" t="t" r="r" b="b"/>
              <a:pathLst>
                <a:path w="5100711" h="2108018">
                  <a:moveTo>
                    <a:pt x="5089281" y="27940"/>
                  </a:moveTo>
                  <a:cubicBezTo>
                    <a:pt x="5080391" y="24130"/>
                    <a:pt x="5071501" y="21590"/>
                    <a:pt x="5062611" y="21590"/>
                  </a:cubicBezTo>
                  <a:cubicBezTo>
                    <a:pt x="5035941" y="20320"/>
                    <a:pt x="4960707" y="20320"/>
                    <a:pt x="4876669" y="17780"/>
                  </a:cubicBezTo>
                  <a:cubicBezTo>
                    <a:pt x="4684582" y="12700"/>
                    <a:pt x="4496497" y="6350"/>
                    <a:pt x="4304410" y="3810"/>
                  </a:cubicBezTo>
                  <a:cubicBezTo>
                    <a:pt x="4148339" y="1270"/>
                    <a:pt x="3996271" y="3810"/>
                    <a:pt x="3840200" y="2540"/>
                  </a:cubicBezTo>
                  <a:cubicBezTo>
                    <a:pt x="3772169" y="2540"/>
                    <a:pt x="3704138" y="0"/>
                    <a:pt x="3636108" y="2540"/>
                  </a:cubicBezTo>
                  <a:cubicBezTo>
                    <a:pt x="3472033" y="10160"/>
                    <a:pt x="3307959" y="11430"/>
                    <a:pt x="3139883" y="8890"/>
                  </a:cubicBezTo>
                  <a:cubicBezTo>
                    <a:pt x="3055845" y="7620"/>
                    <a:pt x="2971807" y="7620"/>
                    <a:pt x="2887769" y="7620"/>
                  </a:cubicBezTo>
                  <a:cubicBezTo>
                    <a:pt x="2735700" y="7620"/>
                    <a:pt x="2583631" y="7620"/>
                    <a:pt x="2431562" y="6350"/>
                  </a:cubicBezTo>
                  <a:cubicBezTo>
                    <a:pt x="2271490" y="5080"/>
                    <a:pt x="694776" y="2540"/>
                    <a:pt x="538705" y="1270"/>
                  </a:cubicBezTo>
                  <a:cubicBezTo>
                    <a:pt x="410648" y="0"/>
                    <a:pt x="286591" y="1270"/>
                    <a:pt x="158533" y="1270"/>
                  </a:cubicBezTo>
                  <a:cubicBezTo>
                    <a:pt x="70493" y="1270"/>
                    <a:pt x="33020" y="3810"/>
                    <a:pt x="5080" y="5080"/>
                  </a:cubicBezTo>
                  <a:cubicBezTo>
                    <a:pt x="3810" y="5080"/>
                    <a:pt x="2540" y="7620"/>
                    <a:pt x="0" y="8890"/>
                  </a:cubicBezTo>
                  <a:cubicBezTo>
                    <a:pt x="1270" y="21590"/>
                    <a:pt x="3810" y="34290"/>
                    <a:pt x="5080" y="46990"/>
                  </a:cubicBezTo>
                  <a:cubicBezTo>
                    <a:pt x="15240" y="131333"/>
                    <a:pt x="16510" y="222056"/>
                    <a:pt x="17780" y="311187"/>
                  </a:cubicBezTo>
                  <a:cubicBezTo>
                    <a:pt x="19050" y="401910"/>
                    <a:pt x="17780" y="492632"/>
                    <a:pt x="16510" y="584947"/>
                  </a:cubicBezTo>
                  <a:cubicBezTo>
                    <a:pt x="15240" y="678853"/>
                    <a:pt x="2540" y="1664070"/>
                    <a:pt x="2540" y="1757976"/>
                  </a:cubicBezTo>
                  <a:cubicBezTo>
                    <a:pt x="2540" y="1850290"/>
                    <a:pt x="1270" y="1942604"/>
                    <a:pt x="0" y="2034919"/>
                  </a:cubicBezTo>
                  <a:cubicBezTo>
                    <a:pt x="0" y="2053408"/>
                    <a:pt x="3810" y="2063568"/>
                    <a:pt x="15240" y="2068648"/>
                  </a:cubicBezTo>
                  <a:cubicBezTo>
                    <a:pt x="22860" y="2072458"/>
                    <a:pt x="31750" y="2074998"/>
                    <a:pt x="40640" y="2076268"/>
                  </a:cubicBezTo>
                  <a:cubicBezTo>
                    <a:pt x="154531" y="2081348"/>
                    <a:pt x="306600" y="2085158"/>
                    <a:pt x="458669" y="2090238"/>
                  </a:cubicBezTo>
                  <a:cubicBezTo>
                    <a:pt x="542707" y="2092778"/>
                    <a:pt x="626745" y="2097858"/>
                    <a:pt x="710783" y="2099128"/>
                  </a:cubicBezTo>
                  <a:cubicBezTo>
                    <a:pt x="850847" y="2101668"/>
                    <a:pt x="2411553" y="2102938"/>
                    <a:pt x="2551617" y="2104208"/>
                  </a:cubicBezTo>
                  <a:cubicBezTo>
                    <a:pt x="2571626" y="2104208"/>
                    <a:pt x="2591635" y="2104208"/>
                    <a:pt x="2611644" y="2104208"/>
                  </a:cubicBezTo>
                  <a:cubicBezTo>
                    <a:pt x="2707687" y="2104208"/>
                    <a:pt x="2807732" y="2102938"/>
                    <a:pt x="2903776" y="2102938"/>
                  </a:cubicBezTo>
                  <a:cubicBezTo>
                    <a:pt x="3015827" y="2102938"/>
                    <a:pt x="3123875" y="2104208"/>
                    <a:pt x="3235926" y="2104208"/>
                  </a:cubicBezTo>
                  <a:cubicBezTo>
                    <a:pt x="3400001" y="2104208"/>
                    <a:pt x="3568077" y="2104208"/>
                    <a:pt x="3732151" y="2104208"/>
                  </a:cubicBezTo>
                  <a:cubicBezTo>
                    <a:pt x="3884220" y="2104208"/>
                    <a:pt x="4036289" y="2105478"/>
                    <a:pt x="4188358" y="2106748"/>
                  </a:cubicBezTo>
                  <a:cubicBezTo>
                    <a:pt x="4256388" y="2106748"/>
                    <a:pt x="4328421" y="2108018"/>
                    <a:pt x="4396451" y="2108018"/>
                  </a:cubicBezTo>
                  <a:cubicBezTo>
                    <a:pt x="4616551" y="2106748"/>
                    <a:pt x="4832649" y="2100398"/>
                    <a:pt x="5039751" y="2100398"/>
                  </a:cubicBezTo>
                  <a:cubicBezTo>
                    <a:pt x="5043561" y="2100398"/>
                    <a:pt x="5048641" y="2097858"/>
                    <a:pt x="5052451" y="2095318"/>
                  </a:cubicBezTo>
                  <a:cubicBezTo>
                    <a:pt x="5057531" y="2091508"/>
                    <a:pt x="5060071" y="2085158"/>
                    <a:pt x="5062611" y="2082618"/>
                  </a:cubicBezTo>
                  <a:cubicBezTo>
                    <a:pt x="5063881" y="2023777"/>
                    <a:pt x="5065151" y="1956929"/>
                    <a:pt x="5066421" y="1890080"/>
                  </a:cubicBezTo>
                  <a:cubicBezTo>
                    <a:pt x="5067691" y="1786625"/>
                    <a:pt x="5077851" y="793450"/>
                    <a:pt x="5079121" y="689994"/>
                  </a:cubicBezTo>
                  <a:cubicBezTo>
                    <a:pt x="5079121" y="627920"/>
                    <a:pt x="5080391" y="565847"/>
                    <a:pt x="5081661" y="503774"/>
                  </a:cubicBezTo>
                  <a:cubicBezTo>
                    <a:pt x="5082931" y="436925"/>
                    <a:pt x="5084201" y="370077"/>
                    <a:pt x="5086741" y="303229"/>
                  </a:cubicBezTo>
                  <a:cubicBezTo>
                    <a:pt x="5088011" y="263438"/>
                    <a:pt x="5088011" y="222056"/>
                    <a:pt x="5093091" y="182265"/>
                  </a:cubicBezTo>
                  <a:cubicBezTo>
                    <a:pt x="5098171" y="134516"/>
                    <a:pt x="5100711" y="88359"/>
                    <a:pt x="5099441" y="44450"/>
                  </a:cubicBezTo>
                  <a:cubicBezTo>
                    <a:pt x="5099441" y="38100"/>
                    <a:pt x="5095631" y="30480"/>
                    <a:pt x="5089281" y="27940"/>
                  </a:cubicBezTo>
                  <a:close/>
                </a:path>
              </a:pathLst>
            </a:custGeom>
            <a:solidFill>
              <a:srgbClr val="F48A6F"/>
            </a:solidFill>
          </p:spPr>
        </p:sp>
      </p:grpSp>
      <p:sp>
        <p:nvSpPr>
          <p:cNvPr id="4" name="Freeform 4"/>
          <p:cNvSpPr/>
          <p:nvPr/>
        </p:nvSpPr>
        <p:spPr>
          <a:xfrm rot="6835262">
            <a:off x="15917045" y="-1003544"/>
            <a:ext cx="3137535" cy="4114800"/>
          </a:xfrm>
          <a:custGeom>
            <a:avLst/>
            <a:gdLst/>
            <a:ahLst/>
            <a:cxnLst/>
            <a:rect l="l" t="t" r="r" b="b"/>
            <a:pathLst>
              <a:path w="3137535" h="4114800">
                <a:moveTo>
                  <a:pt x="0" y="0"/>
                </a:moveTo>
                <a:lnTo>
                  <a:pt x="3137535" y="0"/>
                </a:lnTo>
                <a:lnTo>
                  <a:pt x="313753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6835262">
            <a:off x="-540067" y="-390848"/>
            <a:ext cx="3137535" cy="4114800"/>
          </a:xfrm>
          <a:custGeom>
            <a:avLst/>
            <a:gdLst/>
            <a:ahLst/>
            <a:cxnLst/>
            <a:rect l="l" t="t" r="r" b="b"/>
            <a:pathLst>
              <a:path w="3137535" h="4114800">
                <a:moveTo>
                  <a:pt x="0" y="0"/>
                </a:moveTo>
                <a:lnTo>
                  <a:pt x="3137534" y="0"/>
                </a:lnTo>
                <a:lnTo>
                  <a:pt x="313753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703380" y="2401426"/>
            <a:ext cx="5901167" cy="10336438"/>
          </a:xfrm>
          <a:custGeom>
            <a:avLst/>
            <a:gdLst/>
            <a:ahLst/>
            <a:cxnLst/>
            <a:rect l="l" t="t" r="r" b="b"/>
            <a:pathLst>
              <a:path w="5901167" h="10336438">
                <a:moveTo>
                  <a:pt x="0" y="0"/>
                </a:moveTo>
                <a:lnTo>
                  <a:pt x="5901167" y="0"/>
                </a:lnTo>
                <a:lnTo>
                  <a:pt x="5901167" y="10336438"/>
                </a:lnTo>
                <a:lnTo>
                  <a:pt x="0" y="10336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583687">
            <a:off x="7198822" y="8229600"/>
            <a:ext cx="3890356" cy="4114800"/>
          </a:xfrm>
          <a:custGeom>
            <a:avLst/>
            <a:gdLst/>
            <a:ahLst/>
            <a:cxnLst/>
            <a:rect l="l" t="t" r="r" b="b"/>
            <a:pathLst>
              <a:path w="3890356" h="4114800">
                <a:moveTo>
                  <a:pt x="0" y="0"/>
                </a:moveTo>
                <a:lnTo>
                  <a:pt x="3890356" y="0"/>
                </a:lnTo>
                <a:lnTo>
                  <a:pt x="38903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3188230" y="3953568"/>
            <a:ext cx="11911541" cy="2703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88"/>
              </a:lnSpc>
            </a:pPr>
            <a:r>
              <a:rPr lang="en-US" sz="11447">
                <a:solidFill>
                  <a:srgbClr val="FFFFFF"/>
                </a:solidFill>
                <a:latin typeface="210 클레이토이"/>
                <a:ea typeface="210 클레이토이"/>
                <a:cs typeface="210 클레이토이"/>
                <a:sym typeface="210 클레이토이"/>
              </a:rPr>
              <a:t>DO YOU HAVE ANY QUESTIONS?</a:t>
            </a:r>
          </a:p>
        </p:txBody>
      </p:sp>
      <p:sp>
        <p:nvSpPr>
          <p:cNvPr id="9" name="Freeform 9"/>
          <p:cNvSpPr/>
          <p:nvPr/>
        </p:nvSpPr>
        <p:spPr>
          <a:xfrm rot="579840">
            <a:off x="8146123" y="769740"/>
            <a:ext cx="1995754" cy="2401892"/>
          </a:xfrm>
          <a:custGeom>
            <a:avLst/>
            <a:gdLst/>
            <a:ahLst/>
            <a:cxnLst/>
            <a:rect l="l" t="t" r="r" b="b"/>
            <a:pathLst>
              <a:path w="1995754" h="2401892">
                <a:moveTo>
                  <a:pt x="0" y="0"/>
                </a:moveTo>
                <a:lnTo>
                  <a:pt x="1995754" y="0"/>
                </a:lnTo>
                <a:lnTo>
                  <a:pt x="1995754" y="2401893"/>
                </a:lnTo>
                <a:lnTo>
                  <a:pt x="0" y="240189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-885542" y="2401426"/>
            <a:ext cx="4964882" cy="9012162"/>
          </a:xfrm>
          <a:custGeom>
            <a:avLst/>
            <a:gdLst/>
            <a:ahLst/>
            <a:cxnLst/>
            <a:rect l="l" t="t" r="r" b="b"/>
            <a:pathLst>
              <a:path w="4964882" h="9012162">
                <a:moveTo>
                  <a:pt x="0" y="0"/>
                </a:moveTo>
                <a:lnTo>
                  <a:pt x="4964882" y="0"/>
                </a:lnTo>
                <a:lnTo>
                  <a:pt x="4964882" y="9012162"/>
                </a:lnTo>
                <a:lnTo>
                  <a:pt x="0" y="901216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=""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164412" y="1252510"/>
            <a:ext cx="14993794" cy="7781979"/>
          </a:xfrm>
          <a:custGeom>
            <a:avLst/>
            <a:gdLst/>
            <a:ahLst/>
            <a:cxnLst/>
            <a:rect l="l" t="t" r="r" b="b"/>
            <a:pathLst>
              <a:path w="14993794" h="7781979">
                <a:moveTo>
                  <a:pt x="0" y="0"/>
                </a:moveTo>
                <a:lnTo>
                  <a:pt x="14993794" y="0"/>
                </a:lnTo>
                <a:lnTo>
                  <a:pt x="14993794" y="7781980"/>
                </a:lnTo>
                <a:lnTo>
                  <a:pt x="0" y="77819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457780" y="3661488"/>
            <a:ext cx="12224124" cy="14973871"/>
          </a:xfrm>
          <a:custGeom>
            <a:avLst/>
            <a:gdLst/>
            <a:ahLst/>
            <a:cxnLst/>
            <a:rect l="l" t="t" r="r" b="b"/>
            <a:pathLst>
              <a:path w="12224124" h="14973871">
                <a:moveTo>
                  <a:pt x="0" y="0"/>
                </a:moveTo>
                <a:lnTo>
                  <a:pt x="12224124" y="0"/>
                </a:lnTo>
                <a:lnTo>
                  <a:pt x="12224124" y="14973871"/>
                </a:lnTo>
                <a:lnTo>
                  <a:pt x="0" y="149738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332485" y="3376227"/>
            <a:ext cx="6958963" cy="3512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283"/>
              </a:lnSpc>
            </a:pPr>
            <a:r>
              <a:rPr lang="en-US" sz="14925">
                <a:solidFill>
                  <a:srgbClr val="000000"/>
                </a:solidFill>
                <a:latin typeface="210 클레이토이"/>
                <a:ea typeface="210 클레이토이"/>
                <a:cs typeface="210 클레이토이"/>
                <a:sym typeface="210 클레이토이"/>
              </a:rPr>
              <a:t>THANK YOU!</a:t>
            </a:r>
          </a:p>
        </p:txBody>
      </p:sp>
      <p:sp>
        <p:nvSpPr>
          <p:cNvPr id="5" name="Freeform 5"/>
          <p:cNvSpPr/>
          <p:nvPr/>
        </p:nvSpPr>
        <p:spPr>
          <a:xfrm rot="6835262">
            <a:off x="15890332" y="-687585"/>
            <a:ext cx="4795336" cy="6288965"/>
          </a:xfrm>
          <a:custGeom>
            <a:avLst/>
            <a:gdLst/>
            <a:ahLst/>
            <a:cxnLst/>
            <a:rect l="l" t="t" r="r" b="b"/>
            <a:pathLst>
              <a:path w="4795336" h="6288965">
                <a:moveTo>
                  <a:pt x="0" y="0"/>
                </a:moveTo>
                <a:lnTo>
                  <a:pt x="4795336" y="0"/>
                </a:lnTo>
                <a:lnTo>
                  <a:pt x="4795336" y="6288965"/>
                </a:lnTo>
                <a:lnTo>
                  <a:pt x="0" y="62889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1744881">
            <a:off x="9053437" y="-1772836"/>
            <a:ext cx="3352272" cy="3545673"/>
          </a:xfrm>
          <a:custGeom>
            <a:avLst/>
            <a:gdLst/>
            <a:ahLst/>
            <a:cxnLst/>
            <a:rect l="l" t="t" r="r" b="b"/>
            <a:pathLst>
              <a:path w="3352272" h="3545673">
                <a:moveTo>
                  <a:pt x="0" y="0"/>
                </a:moveTo>
                <a:lnTo>
                  <a:pt x="3352272" y="0"/>
                </a:lnTo>
                <a:lnTo>
                  <a:pt x="3352272" y="3545672"/>
                </a:lnTo>
                <a:lnTo>
                  <a:pt x="0" y="354567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579840">
            <a:off x="9024939" y="2031289"/>
            <a:ext cx="2082159" cy="2505880"/>
          </a:xfrm>
          <a:custGeom>
            <a:avLst/>
            <a:gdLst/>
            <a:ahLst/>
            <a:cxnLst/>
            <a:rect l="l" t="t" r="r" b="b"/>
            <a:pathLst>
              <a:path w="2082159" h="2505880">
                <a:moveTo>
                  <a:pt x="0" y="0"/>
                </a:moveTo>
                <a:lnTo>
                  <a:pt x="2082159" y="0"/>
                </a:lnTo>
                <a:lnTo>
                  <a:pt x="2082159" y="2505880"/>
                </a:lnTo>
                <a:lnTo>
                  <a:pt x="0" y="250588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=""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8A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94873" y="320327"/>
            <a:ext cx="17221084" cy="8937973"/>
          </a:xfrm>
          <a:custGeom>
            <a:avLst/>
            <a:gdLst/>
            <a:ahLst/>
            <a:cxnLst/>
            <a:rect l="l" t="t" r="r" b="b"/>
            <a:pathLst>
              <a:path w="17221084" h="8937973">
                <a:moveTo>
                  <a:pt x="0" y="0"/>
                </a:moveTo>
                <a:lnTo>
                  <a:pt x="17221085" y="0"/>
                </a:lnTo>
                <a:lnTo>
                  <a:pt x="17221085" y="8937973"/>
                </a:lnTo>
                <a:lnTo>
                  <a:pt x="0" y="89379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99952" y="7068312"/>
            <a:ext cx="7315200" cy="3218688"/>
          </a:xfrm>
          <a:custGeom>
            <a:avLst/>
            <a:gdLst/>
            <a:ahLst/>
            <a:cxnLst/>
            <a:rect l="l" t="t" r="r" b="b"/>
            <a:pathLst>
              <a:path w="7315200" h="3218688">
                <a:moveTo>
                  <a:pt x="0" y="0"/>
                </a:moveTo>
                <a:lnTo>
                  <a:pt x="7315200" y="0"/>
                </a:lnTo>
                <a:lnTo>
                  <a:pt x="7315200" y="3218688"/>
                </a:lnTo>
                <a:lnTo>
                  <a:pt x="0" y="321868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307325" y="5979872"/>
            <a:ext cx="5042404" cy="5395569"/>
          </a:xfrm>
          <a:custGeom>
            <a:avLst/>
            <a:gdLst/>
            <a:ahLst/>
            <a:cxnLst/>
            <a:rect l="l" t="t" r="r" b="b"/>
            <a:pathLst>
              <a:path w="5042404" h="5395569">
                <a:moveTo>
                  <a:pt x="0" y="0"/>
                </a:moveTo>
                <a:lnTo>
                  <a:pt x="5042405" y="0"/>
                </a:lnTo>
                <a:lnTo>
                  <a:pt x="5042405" y="5395568"/>
                </a:lnTo>
                <a:lnTo>
                  <a:pt x="0" y="53955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1744881">
            <a:off x="-1945178" y="-2273552"/>
            <a:ext cx="3890356" cy="4114800"/>
          </a:xfrm>
          <a:custGeom>
            <a:avLst/>
            <a:gdLst/>
            <a:ahLst/>
            <a:cxnLst/>
            <a:rect l="l" t="t" r="r" b="b"/>
            <a:pathLst>
              <a:path w="3890356" h="4114800">
                <a:moveTo>
                  <a:pt x="0" y="0"/>
                </a:moveTo>
                <a:lnTo>
                  <a:pt x="3890356" y="0"/>
                </a:lnTo>
                <a:lnTo>
                  <a:pt x="38903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801982" y="3289328"/>
            <a:ext cx="13344869" cy="3049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03"/>
              </a:lnSpc>
            </a:pPr>
            <a:r>
              <a:rPr lang="en-US" sz="340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Oral presentations, also known as public speaking or simply presentations, consist of an individual or group verbally addressing an audience on a particular topic. The aim of this is to educate, inform, entertain or present an argument.</a:t>
            </a:r>
          </a:p>
        </p:txBody>
      </p:sp>
      <p:sp>
        <p:nvSpPr>
          <p:cNvPr id="7" name="Freeform 7"/>
          <p:cNvSpPr/>
          <p:nvPr/>
        </p:nvSpPr>
        <p:spPr>
          <a:xfrm>
            <a:off x="4252473" y="-3521412"/>
            <a:ext cx="4463787" cy="4114800"/>
          </a:xfrm>
          <a:custGeom>
            <a:avLst/>
            <a:gdLst/>
            <a:ahLst/>
            <a:cxnLst/>
            <a:rect l="l" t="t" r="r" b="b"/>
            <a:pathLst>
              <a:path w="4463787" h="4114800">
                <a:moveTo>
                  <a:pt x="0" y="0"/>
                </a:moveTo>
                <a:lnTo>
                  <a:pt x="4463787" y="0"/>
                </a:lnTo>
                <a:lnTo>
                  <a:pt x="446378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=""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-2039186" y="1449111"/>
            <a:ext cx="21940274" cy="1078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20"/>
              </a:lnSpc>
            </a:pPr>
            <a:r>
              <a:rPr lang="en-US" sz="63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WHAT IS ORAL PRESENTATION?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8A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449378"/>
            <a:ext cx="18332130" cy="9514621"/>
          </a:xfrm>
          <a:custGeom>
            <a:avLst/>
            <a:gdLst/>
            <a:ahLst/>
            <a:cxnLst/>
            <a:rect l="l" t="t" r="r" b="b"/>
            <a:pathLst>
              <a:path w="18332130" h="9514621">
                <a:moveTo>
                  <a:pt x="0" y="0"/>
                </a:moveTo>
                <a:lnTo>
                  <a:pt x="18332130" y="0"/>
                </a:lnTo>
                <a:lnTo>
                  <a:pt x="18332130" y="9514620"/>
                </a:lnTo>
                <a:lnTo>
                  <a:pt x="0" y="95146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99952" y="7786813"/>
            <a:ext cx="5682244" cy="2500187"/>
          </a:xfrm>
          <a:custGeom>
            <a:avLst/>
            <a:gdLst/>
            <a:ahLst/>
            <a:cxnLst/>
            <a:rect l="l" t="t" r="r" b="b"/>
            <a:pathLst>
              <a:path w="5682244" h="2500187">
                <a:moveTo>
                  <a:pt x="0" y="0"/>
                </a:moveTo>
                <a:lnTo>
                  <a:pt x="5682244" y="0"/>
                </a:lnTo>
                <a:lnTo>
                  <a:pt x="5682244" y="2500187"/>
                </a:lnTo>
                <a:lnTo>
                  <a:pt x="0" y="250018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124712" y="6560516"/>
            <a:ext cx="5042404" cy="5395569"/>
          </a:xfrm>
          <a:custGeom>
            <a:avLst/>
            <a:gdLst/>
            <a:ahLst/>
            <a:cxnLst/>
            <a:rect l="l" t="t" r="r" b="b"/>
            <a:pathLst>
              <a:path w="5042404" h="5395569">
                <a:moveTo>
                  <a:pt x="0" y="0"/>
                </a:moveTo>
                <a:lnTo>
                  <a:pt x="5042404" y="0"/>
                </a:lnTo>
                <a:lnTo>
                  <a:pt x="5042404" y="5395568"/>
                </a:lnTo>
                <a:lnTo>
                  <a:pt x="0" y="53955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1744881">
            <a:off x="-1945178" y="-2273552"/>
            <a:ext cx="3890356" cy="4114800"/>
          </a:xfrm>
          <a:custGeom>
            <a:avLst/>
            <a:gdLst/>
            <a:ahLst/>
            <a:cxnLst/>
            <a:rect l="l" t="t" r="r" b="b"/>
            <a:pathLst>
              <a:path w="3890356" h="4114800">
                <a:moveTo>
                  <a:pt x="0" y="0"/>
                </a:moveTo>
                <a:lnTo>
                  <a:pt x="3890356" y="0"/>
                </a:lnTo>
                <a:lnTo>
                  <a:pt x="389035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912359" y="2327303"/>
            <a:ext cx="14463283" cy="5920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4601" lvl="1" indent="-357300" algn="l">
              <a:lnSpc>
                <a:spcPts val="5924"/>
              </a:lnSpc>
              <a:buFont typeface="Arial"/>
              <a:buChar char="•"/>
            </a:pPr>
            <a:r>
              <a:rPr lang="en-US" sz="330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In an academic setting, oral presentations are often assessable tasks with a marking criteria. Therefore, students are being evaluated on their capacity to speak and deliver relevant information within a set time-frame.</a:t>
            </a:r>
          </a:p>
          <a:p>
            <a:pPr marL="714601" lvl="1" indent="-357300" algn="l">
              <a:lnSpc>
                <a:spcPts val="5924"/>
              </a:lnSpc>
              <a:buFont typeface="Arial"/>
              <a:buChar char="•"/>
            </a:pPr>
            <a:r>
              <a:rPr lang="en-US" sz="330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 An oral presentation differs from a speech in that it usually has visual aids and may involve audience interaction; ideas are both shown and explained.</a:t>
            </a:r>
          </a:p>
          <a:p>
            <a:pPr algn="l">
              <a:lnSpc>
                <a:spcPts val="6103"/>
              </a:lnSpc>
            </a:pPr>
            <a:endParaRPr lang="en-US" sz="3309">
              <a:solidFill>
                <a:srgbClr val="000000"/>
              </a:solidFill>
              <a:latin typeface="Alice"/>
              <a:ea typeface="Alice"/>
              <a:cs typeface="Alice"/>
              <a:sym typeface="Alice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4252473" y="-3521412"/>
            <a:ext cx="4463787" cy="4114800"/>
          </a:xfrm>
          <a:custGeom>
            <a:avLst/>
            <a:gdLst/>
            <a:ahLst/>
            <a:cxnLst/>
            <a:rect l="l" t="t" r="r" b="b"/>
            <a:pathLst>
              <a:path w="4463787" h="4114800">
                <a:moveTo>
                  <a:pt x="0" y="0"/>
                </a:moveTo>
                <a:lnTo>
                  <a:pt x="4463787" y="0"/>
                </a:lnTo>
                <a:lnTo>
                  <a:pt x="446378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=""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-3381870" y="1397764"/>
            <a:ext cx="21940274" cy="889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40"/>
              </a:lnSpc>
            </a:pPr>
            <a:r>
              <a:rPr lang="en-US" sz="51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Purpose of oral presentation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33037" y="817788"/>
            <a:ext cx="16626263" cy="8686134"/>
            <a:chOff x="0" y="0"/>
            <a:chExt cx="1846289" cy="9645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46289" cy="964565"/>
            </a:xfrm>
            <a:custGeom>
              <a:avLst/>
              <a:gdLst/>
              <a:ahLst/>
              <a:cxnLst/>
              <a:rect l="l" t="t" r="r" b="b"/>
              <a:pathLst>
                <a:path w="1846289" h="964565">
                  <a:moveTo>
                    <a:pt x="0" y="0"/>
                  </a:moveTo>
                  <a:lnTo>
                    <a:pt x="1846289" y="0"/>
                  </a:lnTo>
                  <a:lnTo>
                    <a:pt x="1846289" y="964565"/>
                  </a:lnTo>
                  <a:lnTo>
                    <a:pt x="0" y="964565"/>
                  </a:lnTo>
                  <a:close/>
                </a:path>
              </a:pathLst>
            </a:custGeom>
            <a:solidFill>
              <a:srgbClr val="E08D8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846289" cy="10026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947095" y="3723375"/>
            <a:ext cx="10729903" cy="492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5426" lvl="1" indent="-367713" algn="l">
              <a:buFont typeface="Arial"/>
              <a:buChar char="•"/>
            </a:pPr>
            <a:r>
              <a:rPr lang="en-US" sz="3200" spc="204" dirty="0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Oral presentation requires a great deal of Planning. At first, one should address their audience by focusing on how much the </a:t>
            </a:r>
            <a:r>
              <a:rPr lang="en-US" sz="3200" spc="204" dirty="0" smtClean="0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audience </a:t>
            </a:r>
            <a:r>
              <a:rPr lang="en-US" sz="3200" spc="204" dirty="0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can </a:t>
            </a:r>
            <a:r>
              <a:rPr lang="en-US" sz="3200" spc="204" dirty="0" smtClean="0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understand</a:t>
            </a:r>
          </a:p>
          <a:p>
            <a:pPr marL="367713" lvl="1" algn="l"/>
            <a:endParaRPr lang="en-US" sz="3200" spc="204" dirty="0">
              <a:solidFill>
                <a:srgbClr val="FFFFFF"/>
              </a:solidFill>
              <a:latin typeface="Quicksand Bold"/>
              <a:ea typeface="Quicksand Bold"/>
              <a:cs typeface="Quicksand Bold"/>
              <a:sym typeface="Quicksand Bold"/>
            </a:endParaRPr>
          </a:p>
          <a:p>
            <a:pPr marL="735426" lvl="1" indent="-367713" algn="l">
              <a:buFont typeface="Arial"/>
              <a:buChar char="•"/>
            </a:pPr>
            <a:r>
              <a:rPr lang="en-US" sz="3200" spc="204" dirty="0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Organizing information in 3 to 5 points for maximum information </a:t>
            </a:r>
            <a:r>
              <a:rPr lang="en-US" sz="3200" spc="204" dirty="0" smtClean="0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retention</a:t>
            </a:r>
          </a:p>
          <a:p>
            <a:pPr marL="367713" lvl="1" algn="l"/>
            <a:endParaRPr lang="en-US" sz="3200" spc="204" dirty="0">
              <a:solidFill>
                <a:srgbClr val="FFFFFF"/>
              </a:solidFill>
              <a:latin typeface="Quicksand Bold"/>
              <a:ea typeface="Quicksand Bold"/>
              <a:cs typeface="Quicksand Bold"/>
              <a:sym typeface="Quicksand Bold"/>
            </a:endParaRPr>
          </a:p>
          <a:p>
            <a:pPr marL="735426" lvl="1" indent="-367713" algn="l">
              <a:spcBef>
                <a:spcPct val="0"/>
              </a:spcBef>
              <a:buFont typeface="Arial"/>
              <a:buChar char="•"/>
            </a:pPr>
            <a:r>
              <a:rPr lang="en-US" sz="3200" spc="204" dirty="0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Building repetition as reminders for missed pointers</a:t>
            </a:r>
          </a:p>
        </p:txBody>
      </p:sp>
      <p:sp>
        <p:nvSpPr>
          <p:cNvPr id="7" name="Freeform 7"/>
          <p:cNvSpPr/>
          <p:nvPr/>
        </p:nvSpPr>
        <p:spPr>
          <a:xfrm>
            <a:off x="-1574327" y="7731943"/>
            <a:ext cx="2984027" cy="3052713"/>
          </a:xfrm>
          <a:custGeom>
            <a:avLst/>
            <a:gdLst/>
            <a:ahLst/>
            <a:cxnLst/>
            <a:rect l="l" t="t" r="r" b="b"/>
            <a:pathLst>
              <a:path w="2984027" h="3052713">
                <a:moveTo>
                  <a:pt x="0" y="0"/>
                </a:moveTo>
                <a:lnTo>
                  <a:pt x="2984027" y="0"/>
                </a:lnTo>
                <a:lnTo>
                  <a:pt x="2984027" y="3052714"/>
                </a:lnTo>
                <a:lnTo>
                  <a:pt x="0" y="30527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3291089" y="8782334"/>
            <a:ext cx="4552716" cy="951932"/>
          </a:xfrm>
          <a:custGeom>
            <a:avLst/>
            <a:gdLst/>
            <a:ahLst/>
            <a:cxnLst/>
            <a:rect l="l" t="t" r="r" b="b"/>
            <a:pathLst>
              <a:path w="4552716" h="951932">
                <a:moveTo>
                  <a:pt x="0" y="0"/>
                </a:moveTo>
                <a:lnTo>
                  <a:pt x="4552716" y="0"/>
                </a:lnTo>
                <a:lnTo>
                  <a:pt x="4552716" y="951932"/>
                </a:lnTo>
                <a:lnTo>
                  <a:pt x="0" y="9519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-10800000">
            <a:off x="-475250" y="-1190751"/>
            <a:ext cx="3007901" cy="2639433"/>
          </a:xfrm>
          <a:custGeom>
            <a:avLst/>
            <a:gdLst/>
            <a:ahLst/>
            <a:cxnLst/>
            <a:rect l="l" t="t" r="r" b="b"/>
            <a:pathLst>
              <a:path w="3007901" h="2639433">
                <a:moveTo>
                  <a:pt x="0" y="0"/>
                </a:moveTo>
                <a:lnTo>
                  <a:pt x="3007900" y="0"/>
                </a:lnTo>
                <a:lnTo>
                  <a:pt x="3007900" y="2639433"/>
                </a:lnTo>
                <a:lnTo>
                  <a:pt x="0" y="263943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7056645" y="1795925"/>
            <a:ext cx="3303290" cy="3039027"/>
          </a:xfrm>
          <a:custGeom>
            <a:avLst/>
            <a:gdLst/>
            <a:ahLst/>
            <a:cxnLst/>
            <a:rect l="l" t="t" r="r" b="b"/>
            <a:pathLst>
              <a:path w="3303290" h="3039027">
                <a:moveTo>
                  <a:pt x="0" y="0"/>
                </a:moveTo>
                <a:lnTo>
                  <a:pt x="3303291" y="0"/>
                </a:lnTo>
                <a:lnTo>
                  <a:pt x="3303291" y="3039027"/>
                </a:lnTo>
                <a:lnTo>
                  <a:pt x="0" y="303902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=""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2012698" y="314351"/>
            <a:ext cx="3036038" cy="612728"/>
          </a:xfrm>
          <a:custGeom>
            <a:avLst/>
            <a:gdLst/>
            <a:ahLst/>
            <a:cxnLst/>
            <a:rect l="l" t="t" r="r" b="b"/>
            <a:pathLst>
              <a:path w="3036038" h="612728">
                <a:moveTo>
                  <a:pt x="0" y="0"/>
                </a:moveTo>
                <a:lnTo>
                  <a:pt x="3036038" y="0"/>
                </a:lnTo>
                <a:lnTo>
                  <a:pt x="3036038" y="612728"/>
                </a:lnTo>
                <a:lnTo>
                  <a:pt x="0" y="61272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=""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2570498" y="2623227"/>
            <a:ext cx="2996949" cy="6896744"/>
          </a:xfrm>
          <a:custGeom>
            <a:avLst/>
            <a:gdLst/>
            <a:ahLst/>
            <a:cxnLst/>
            <a:rect l="l" t="t" r="r" b="b"/>
            <a:pathLst>
              <a:path w="2996949" h="6896744">
                <a:moveTo>
                  <a:pt x="0" y="0"/>
                </a:moveTo>
                <a:lnTo>
                  <a:pt x="2996949" y="0"/>
                </a:lnTo>
                <a:lnTo>
                  <a:pt x="2996949" y="6896745"/>
                </a:lnTo>
                <a:lnTo>
                  <a:pt x="0" y="6896745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=""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5628751" y="2451777"/>
            <a:ext cx="13079540" cy="833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94212" lvl="1" indent="-597106" algn="l">
              <a:lnSpc>
                <a:spcPts val="6305"/>
              </a:lnSpc>
              <a:buAutoNum type="arabicPeriod"/>
            </a:pPr>
            <a:r>
              <a:rPr lang="en-US" sz="5531" spc="-132">
                <a:solidFill>
                  <a:srgbClr val="FFFFFF"/>
                </a:solidFill>
                <a:latin typeface="Bobby Jones"/>
                <a:ea typeface="Bobby Jones"/>
                <a:cs typeface="Bobby Jones"/>
                <a:sym typeface="Bobby Jones"/>
              </a:rPr>
              <a:t>PLANNING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805480" y="955654"/>
            <a:ext cx="14677041" cy="1014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70"/>
              </a:lnSpc>
            </a:pPr>
            <a:r>
              <a:rPr lang="en-US" sz="6903" spc="-165">
                <a:solidFill>
                  <a:srgbClr val="FFFFFF"/>
                </a:solidFill>
                <a:latin typeface="Bobby Jones"/>
                <a:ea typeface="Bobby Jones"/>
                <a:cs typeface="Bobby Jones"/>
                <a:sym typeface="Bobby Jones"/>
              </a:rPr>
              <a:t>THE THREE STEP ORAL  PRESENTATION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85215" y="878659"/>
            <a:ext cx="16474085" cy="8625263"/>
            <a:chOff x="0" y="0"/>
            <a:chExt cx="1829390" cy="9578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29390" cy="957805"/>
            </a:xfrm>
            <a:custGeom>
              <a:avLst/>
              <a:gdLst/>
              <a:ahLst/>
              <a:cxnLst/>
              <a:rect l="l" t="t" r="r" b="b"/>
              <a:pathLst>
                <a:path w="1829390" h="957805">
                  <a:moveTo>
                    <a:pt x="0" y="0"/>
                  </a:moveTo>
                  <a:lnTo>
                    <a:pt x="1829390" y="0"/>
                  </a:lnTo>
                  <a:lnTo>
                    <a:pt x="1829390" y="957805"/>
                  </a:lnTo>
                  <a:lnTo>
                    <a:pt x="0" y="957805"/>
                  </a:lnTo>
                  <a:close/>
                </a:path>
              </a:pathLst>
            </a:custGeom>
            <a:solidFill>
              <a:srgbClr val="E08D8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829390" cy="9959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567447" y="1795925"/>
            <a:ext cx="10729903" cy="648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5426" lvl="1" indent="-367713" algn="l">
              <a:lnSpc>
                <a:spcPts val="4598"/>
              </a:lnSpc>
              <a:buFont typeface="Arial"/>
              <a:buChar char="•"/>
            </a:pPr>
            <a:r>
              <a:rPr lang="en-US" sz="3406" spc="204" dirty="0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Introducing one is key to good oratory skills. Providing credibility and a powerful opening will interest your </a:t>
            </a:r>
            <a:r>
              <a:rPr lang="en-US" sz="3406" spc="204" dirty="0" smtClean="0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audience</a:t>
            </a:r>
          </a:p>
          <a:p>
            <a:pPr marL="367713" lvl="1" algn="l">
              <a:lnSpc>
                <a:spcPts val="4598"/>
              </a:lnSpc>
            </a:pPr>
            <a:endParaRPr lang="en-US" sz="3406" spc="204" dirty="0">
              <a:solidFill>
                <a:srgbClr val="FFFFFF"/>
              </a:solidFill>
              <a:latin typeface="Quicksand Bold"/>
              <a:ea typeface="Quicksand Bold"/>
              <a:cs typeface="Quicksand Bold"/>
              <a:sym typeface="Quicksand Bold"/>
            </a:endParaRPr>
          </a:p>
          <a:p>
            <a:pPr marL="735426" lvl="1" indent="-367713" algn="l">
              <a:lnSpc>
                <a:spcPts val="4598"/>
              </a:lnSpc>
              <a:buFont typeface="Arial"/>
              <a:buChar char="•"/>
            </a:pPr>
            <a:r>
              <a:rPr lang="en-US" sz="3406" spc="204" dirty="0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Explain your points clearly while providing evidences. Use transitions between speech and your visual presentation along with analogies</a:t>
            </a:r>
            <a:r>
              <a:rPr lang="en-US" sz="3406" spc="204" dirty="0" smtClean="0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.</a:t>
            </a:r>
          </a:p>
          <a:p>
            <a:pPr marL="367713" lvl="1" algn="l">
              <a:lnSpc>
                <a:spcPts val="4598"/>
              </a:lnSpc>
            </a:pPr>
            <a:endParaRPr lang="en-US" sz="3406" spc="204" dirty="0">
              <a:solidFill>
                <a:srgbClr val="FFFFFF"/>
              </a:solidFill>
              <a:latin typeface="Quicksand Bold"/>
              <a:ea typeface="Quicksand Bold"/>
              <a:cs typeface="Quicksand Bold"/>
              <a:sym typeface="Quicksand Bold"/>
            </a:endParaRPr>
          </a:p>
          <a:p>
            <a:pPr marL="735426" lvl="1" indent="-367713" algn="l">
              <a:lnSpc>
                <a:spcPts val="4598"/>
              </a:lnSpc>
              <a:spcBef>
                <a:spcPct val="0"/>
              </a:spcBef>
              <a:buFont typeface="Arial"/>
              <a:buChar char="•"/>
            </a:pPr>
            <a:r>
              <a:rPr lang="en-US" sz="3406" spc="204" dirty="0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Signal your conclusion with a transition. Summarize and end with “Thank you”. </a:t>
            </a:r>
          </a:p>
        </p:txBody>
      </p:sp>
      <p:sp>
        <p:nvSpPr>
          <p:cNvPr id="7" name="Freeform 7"/>
          <p:cNvSpPr/>
          <p:nvPr/>
        </p:nvSpPr>
        <p:spPr>
          <a:xfrm>
            <a:off x="-1574327" y="7731943"/>
            <a:ext cx="2984027" cy="3052713"/>
          </a:xfrm>
          <a:custGeom>
            <a:avLst/>
            <a:gdLst/>
            <a:ahLst/>
            <a:cxnLst/>
            <a:rect l="l" t="t" r="r" b="b"/>
            <a:pathLst>
              <a:path w="2984027" h="3052713">
                <a:moveTo>
                  <a:pt x="0" y="0"/>
                </a:moveTo>
                <a:lnTo>
                  <a:pt x="2984027" y="0"/>
                </a:lnTo>
                <a:lnTo>
                  <a:pt x="2984027" y="3052714"/>
                </a:lnTo>
                <a:lnTo>
                  <a:pt x="0" y="30527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3291089" y="8782334"/>
            <a:ext cx="4552716" cy="951932"/>
          </a:xfrm>
          <a:custGeom>
            <a:avLst/>
            <a:gdLst/>
            <a:ahLst/>
            <a:cxnLst/>
            <a:rect l="l" t="t" r="r" b="b"/>
            <a:pathLst>
              <a:path w="4552716" h="951932">
                <a:moveTo>
                  <a:pt x="0" y="0"/>
                </a:moveTo>
                <a:lnTo>
                  <a:pt x="4552716" y="0"/>
                </a:lnTo>
                <a:lnTo>
                  <a:pt x="4552716" y="951932"/>
                </a:lnTo>
                <a:lnTo>
                  <a:pt x="0" y="9519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-10800000">
            <a:off x="-475250" y="-1190751"/>
            <a:ext cx="3007901" cy="2639433"/>
          </a:xfrm>
          <a:custGeom>
            <a:avLst/>
            <a:gdLst/>
            <a:ahLst/>
            <a:cxnLst/>
            <a:rect l="l" t="t" r="r" b="b"/>
            <a:pathLst>
              <a:path w="3007901" h="2639433">
                <a:moveTo>
                  <a:pt x="0" y="0"/>
                </a:moveTo>
                <a:lnTo>
                  <a:pt x="3007900" y="0"/>
                </a:lnTo>
                <a:lnTo>
                  <a:pt x="3007900" y="2639433"/>
                </a:lnTo>
                <a:lnTo>
                  <a:pt x="0" y="263943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7056645" y="1795925"/>
            <a:ext cx="3303290" cy="3039027"/>
          </a:xfrm>
          <a:custGeom>
            <a:avLst/>
            <a:gdLst/>
            <a:ahLst/>
            <a:cxnLst/>
            <a:rect l="l" t="t" r="r" b="b"/>
            <a:pathLst>
              <a:path w="3303290" h="3039027">
                <a:moveTo>
                  <a:pt x="0" y="0"/>
                </a:moveTo>
                <a:lnTo>
                  <a:pt x="3303291" y="0"/>
                </a:lnTo>
                <a:lnTo>
                  <a:pt x="3303291" y="3039027"/>
                </a:lnTo>
                <a:lnTo>
                  <a:pt x="0" y="303902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=""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1769213" y="722336"/>
            <a:ext cx="3036038" cy="612728"/>
          </a:xfrm>
          <a:custGeom>
            <a:avLst/>
            <a:gdLst/>
            <a:ahLst/>
            <a:cxnLst/>
            <a:rect l="l" t="t" r="r" b="b"/>
            <a:pathLst>
              <a:path w="3036038" h="612728">
                <a:moveTo>
                  <a:pt x="0" y="0"/>
                </a:moveTo>
                <a:lnTo>
                  <a:pt x="3036038" y="0"/>
                </a:lnTo>
                <a:lnTo>
                  <a:pt x="3036038" y="612728"/>
                </a:lnTo>
                <a:lnTo>
                  <a:pt x="0" y="61272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=""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2570498" y="2623227"/>
            <a:ext cx="2996949" cy="6896744"/>
          </a:xfrm>
          <a:custGeom>
            <a:avLst/>
            <a:gdLst/>
            <a:ahLst/>
            <a:cxnLst/>
            <a:rect l="l" t="t" r="r" b="b"/>
            <a:pathLst>
              <a:path w="2996949" h="6896744">
                <a:moveTo>
                  <a:pt x="0" y="0"/>
                </a:moveTo>
                <a:lnTo>
                  <a:pt x="2996949" y="0"/>
                </a:lnTo>
                <a:lnTo>
                  <a:pt x="2996949" y="6896745"/>
                </a:lnTo>
                <a:lnTo>
                  <a:pt x="0" y="6896745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=""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409700" y="1189311"/>
            <a:ext cx="7734300" cy="8648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49"/>
              </a:lnSpc>
            </a:pPr>
            <a:r>
              <a:rPr lang="en-US" sz="7500" spc="-179">
                <a:solidFill>
                  <a:srgbClr val="2B2B2B"/>
                </a:solidFill>
                <a:latin typeface="Bobby Jones"/>
                <a:ea typeface="Bobby Jones"/>
                <a:cs typeface="Bobby Jones"/>
                <a:sym typeface="Bobby Jones"/>
              </a:rPr>
              <a:t>PRACTICE:</a:t>
            </a:r>
          </a:p>
          <a:p>
            <a:pPr algn="l">
              <a:lnSpc>
                <a:spcPts val="8549"/>
              </a:lnSpc>
            </a:pPr>
            <a:endParaRPr lang="en-US" sz="7500" spc="-179">
              <a:solidFill>
                <a:srgbClr val="2B2B2B"/>
              </a:solidFill>
              <a:latin typeface="Bobby Jones"/>
              <a:ea typeface="Bobby Jones"/>
              <a:cs typeface="Bobby Jones"/>
              <a:sym typeface="Bobby Jones"/>
            </a:endParaRPr>
          </a:p>
          <a:p>
            <a:pPr algn="l">
              <a:lnSpc>
                <a:spcPts val="8549"/>
              </a:lnSpc>
            </a:pPr>
            <a:r>
              <a:rPr lang="en-US" sz="7500" spc="-179">
                <a:solidFill>
                  <a:srgbClr val="2B2B2B"/>
                </a:solidFill>
                <a:latin typeface="Bobby Jones"/>
                <a:ea typeface="Bobby Jones"/>
                <a:cs typeface="Bobby Jones"/>
                <a:sym typeface="Bobby Jones"/>
              </a:rPr>
              <a:t>For the given topic plan a structured Presentation covering all its subtopics</a:t>
            </a:r>
          </a:p>
          <a:p>
            <a:pPr algn="l">
              <a:lnSpc>
                <a:spcPts val="8549"/>
              </a:lnSpc>
            </a:pPr>
            <a:endParaRPr lang="en-US" sz="7500" spc="-179">
              <a:solidFill>
                <a:srgbClr val="2B2B2B"/>
              </a:solidFill>
              <a:latin typeface="Bobby Jones"/>
              <a:ea typeface="Bobby Jones"/>
              <a:cs typeface="Bobby Jones"/>
              <a:sym typeface="Bobby Jones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9926447" y="1170261"/>
            <a:ext cx="7332853" cy="7948492"/>
            <a:chOff x="0" y="0"/>
            <a:chExt cx="2454733" cy="266082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54733" cy="2660823"/>
            </a:xfrm>
            <a:custGeom>
              <a:avLst/>
              <a:gdLst/>
              <a:ahLst/>
              <a:cxnLst/>
              <a:rect l="l" t="t" r="r" b="b"/>
              <a:pathLst>
                <a:path w="2454733" h="2660823">
                  <a:moveTo>
                    <a:pt x="15837" y="0"/>
                  </a:moveTo>
                  <a:lnTo>
                    <a:pt x="2438896" y="0"/>
                  </a:lnTo>
                  <a:cubicBezTo>
                    <a:pt x="2443096" y="0"/>
                    <a:pt x="2447124" y="1669"/>
                    <a:pt x="2450094" y="4638"/>
                  </a:cubicBezTo>
                  <a:cubicBezTo>
                    <a:pt x="2453064" y="7608"/>
                    <a:pt x="2454733" y="11637"/>
                    <a:pt x="2454733" y="15837"/>
                  </a:cubicBezTo>
                  <a:lnTo>
                    <a:pt x="2454733" y="2644986"/>
                  </a:lnTo>
                  <a:cubicBezTo>
                    <a:pt x="2454733" y="2649186"/>
                    <a:pt x="2453064" y="2653215"/>
                    <a:pt x="2450094" y="2656185"/>
                  </a:cubicBezTo>
                  <a:cubicBezTo>
                    <a:pt x="2447124" y="2659155"/>
                    <a:pt x="2443096" y="2660823"/>
                    <a:pt x="2438896" y="2660823"/>
                  </a:cubicBezTo>
                  <a:lnTo>
                    <a:pt x="15837" y="2660823"/>
                  </a:lnTo>
                  <a:cubicBezTo>
                    <a:pt x="11637" y="2660823"/>
                    <a:pt x="7608" y="2659155"/>
                    <a:pt x="4638" y="2656185"/>
                  </a:cubicBezTo>
                  <a:cubicBezTo>
                    <a:pt x="1669" y="2653215"/>
                    <a:pt x="0" y="2649186"/>
                    <a:pt x="0" y="2644986"/>
                  </a:cubicBezTo>
                  <a:lnTo>
                    <a:pt x="0" y="15837"/>
                  </a:lnTo>
                  <a:cubicBezTo>
                    <a:pt x="0" y="11637"/>
                    <a:pt x="1669" y="7608"/>
                    <a:pt x="4638" y="4638"/>
                  </a:cubicBezTo>
                  <a:cubicBezTo>
                    <a:pt x="7608" y="1669"/>
                    <a:pt x="11637" y="0"/>
                    <a:pt x="15837" y="0"/>
                  </a:cubicBezTo>
                  <a:close/>
                </a:path>
              </a:pathLst>
            </a:custGeom>
            <a:solidFill>
              <a:srgbClr val="FF6B93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104775"/>
              <a:ext cx="2454733" cy="25560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863147" y="1947153"/>
            <a:ext cx="1578952" cy="1188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9000" spc="18">
                <a:solidFill>
                  <a:srgbClr val="FFFFFF"/>
                </a:solidFill>
                <a:latin typeface="Bobby Jones"/>
                <a:ea typeface="Bobby Jones"/>
                <a:cs typeface="Bobby Jones"/>
                <a:sym typeface="Bobby Jones"/>
              </a:rPr>
              <a:t>01.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904762" y="1699503"/>
            <a:ext cx="5141489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2DFD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Evolution of communication from letters to e-mail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626466" y="4608478"/>
            <a:ext cx="5932815" cy="3580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*talk about: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history of letters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inventions and innovations over the course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internet: web1, web2, www, coming of email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33037" y="817788"/>
            <a:ext cx="16626263" cy="8686134"/>
            <a:chOff x="0" y="0"/>
            <a:chExt cx="1846289" cy="9645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46289" cy="964565"/>
            </a:xfrm>
            <a:custGeom>
              <a:avLst/>
              <a:gdLst/>
              <a:ahLst/>
              <a:cxnLst/>
              <a:rect l="l" t="t" r="r" b="b"/>
              <a:pathLst>
                <a:path w="1846289" h="964565">
                  <a:moveTo>
                    <a:pt x="0" y="0"/>
                  </a:moveTo>
                  <a:lnTo>
                    <a:pt x="1846289" y="0"/>
                  </a:lnTo>
                  <a:lnTo>
                    <a:pt x="1846289" y="964565"/>
                  </a:lnTo>
                  <a:lnTo>
                    <a:pt x="0" y="964565"/>
                  </a:lnTo>
                  <a:close/>
                </a:path>
              </a:pathLst>
            </a:custGeom>
            <a:solidFill>
              <a:srgbClr val="E08D8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846289" cy="10026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2395860"/>
            <a:ext cx="9877706" cy="648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5426" lvl="1" indent="-367713" algn="l">
              <a:lnSpc>
                <a:spcPts val="4598"/>
              </a:lnSpc>
              <a:buFont typeface="Arial"/>
              <a:buChar char="•"/>
            </a:pPr>
            <a:r>
              <a:rPr lang="en-US" sz="3406" spc="204" dirty="0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Practicing is essential. Record yourself and figure out how to sound and appear before an </a:t>
            </a:r>
            <a:r>
              <a:rPr lang="en-US" sz="3406" spc="204" dirty="0" smtClean="0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audience</a:t>
            </a:r>
          </a:p>
          <a:p>
            <a:pPr marL="735426" lvl="1" indent="-367713" algn="l">
              <a:lnSpc>
                <a:spcPts val="4598"/>
              </a:lnSpc>
              <a:buFont typeface="Arial"/>
              <a:buChar char="•"/>
            </a:pPr>
            <a:endParaRPr lang="en-US" sz="3406" spc="204" dirty="0">
              <a:solidFill>
                <a:srgbClr val="FFFFFF"/>
              </a:solidFill>
              <a:latin typeface="Quicksand Bold"/>
              <a:ea typeface="Quicksand Bold"/>
              <a:cs typeface="Quicksand Bold"/>
              <a:sym typeface="Quicksand Bold"/>
            </a:endParaRPr>
          </a:p>
          <a:p>
            <a:pPr marL="735426" lvl="1" indent="-367713" algn="l">
              <a:lnSpc>
                <a:spcPts val="4598"/>
              </a:lnSpc>
              <a:buFont typeface="Arial"/>
              <a:buChar char="•"/>
            </a:pPr>
            <a:r>
              <a:rPr lang="en-US" sz="3406" spc="204" dirty="0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Practice before peers and elicit feedback. Ask your peers to comment on your delivery and </a:t>
            </a:r>
            <a:r>
              <a:rPr lang="en-US" sz="3406" spc="204" dirty="0" smtClean="0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content</a:t>
            </a:r>
          </a:p>
          <a:p>
            <a:pPr marL="367713" lvl="1" algn="l">
              <a:lnSpc>
                <a:spcPts val="4598"/>
              </a:lnSpc>
            </a:pPr>
            <a:endParaRPr lang="en-US" sz="3406" spc="204" dirty="0">
              <a:solidFill>
                <a:srgbClr val="FFFFFF"/>
              </a:solidFill>
              <a:latin typeface="Quicksand Bold"/>
              <a:ea typeface="Quicksand Bold"/>
              <a:cs typeface="Quicksand Bold"/>
              <a:sym typeface="Quicksand Bold"/>
            </a:endParaRPr>
          </a:p>
          <a:p>
            <a:pPr marL="735426" lvl="1" indent="-367713" algn="l">
              <a:lnSpc>
                <a:spcPts val="4598"/>
              </a:lnSpc>
              <a:spcBef>
                <a:spcPct val="0"/>
              </a:spcBef>
              <a:buFont typeface="Arial"/>
              <a:buChar char="•"/>
            </a:pPr>
            <a:r>
              <a:rPr lang="en-US" sz="3406" spc="204" dirty="0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The more you practice, the more confident you become. A polished delivery is a powerful delivery</a:t>
            </a:r>
          </a:p>
        </p:txBody>
      </p:sp>
      <p:sp>
        <p:nvSpPr>
          <p:cNvPr id="7" name="Freeform 7"/>
          <p:cNvSpPr/>
          <p:nvPr/>
        </p:nvSpPr>
        <p:spPr>
          <a:xfrm>
            <a:off x="-1574327" y="7731943"/>
            <a:ext cx="2984027" cy="3052713"/>
          </a:xfrm>
          <a:custGeom>
            <a:avLst/>
            <a:gdLst/>
            <a:ahLst/>
            <a:cxnLst/>
            <a:rect l="l" t="t" r="r" b="b"/>
            <a:pathLst>
              <a:path w="2984027" h="3052713">
                <a:moveTo>
                  <a:pt x="0" y="0"/>
                </a:moveTo>
                <a:lnTo>
                  <a:pt x="2984027" y="0"/>
                </a:lnTo>
                <a:lnTo>
                  <a:pt x="2984027" y="3052714"/>
                </a:lnTo>
                <a:lnTo>
                  <a:pt x="0" y="30527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3291089" y="8782334"/>
            <a:ext cx="4552716" cy="951932"/>
          </a:xfrm>
          <a:custGeom>
            <a:avLst/>
            <a:gdLst/>
            <a:ahLst/>
            <a:cxnLst/>
            <a:rect l="l" t="t" r="r" b="b"/>
            <a:pathLst>
              <a:path w="4552716" h="951932">
                <a:moveTo>
                  <a:pt x="0" y="0"/>
                </a:moveTo>
                <a:lnTo>
                  <a:pt x="4552716" y="0"/>
                </a:lnTo>
                <a:lnTo>
                  <a:pt x="4552716" y="951932"/>
                </a:lnTo>
                <a:lnTo>
                  <a:pt x="0" y="9519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-10800000">
            <a:off x="-475250" y="-1190751"/>
            <a:ext cx="3007901" cy="2639433"/>
          </a:xfrm>
          <a:custGeom>
            <a:avLst/>
            <a:gdLst/>
            <a:ahLst/>
            <a:cxnLst/>
            <a:rect l="l" t="t" r="r" b="b"/>
            <a:pathLst>
              <a:path w="3007901" h="2639433">
                <a:moveTo>
                  <a:pt x="0" y="0"/>
                </a:moveTo>
                <a:lnTo>
                  <a:pt x="3007900" y="0"/>
                </a:lnTo>
                <a:lnTo>
                  <a:pt x="3007900" y="2639433"/>
                </a:lnTo>
                <a:lnTo>
                  <a:pt x="0" y="263943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7056645" y="1795925"/>
            <a:ext cx="3303290" cy="3039027"/>
          </a:xfrm>
          <a:custGeom>
            <a:avLst/>
            <a:gdLst/>
            <a:ahLst/>
            <a:cxnLst/>
            <a:rect l="l" t="t" r="r" b="b"/>
            <a:pathLst>
              <a:path w="3303290" h="3039027">
                <a:moveTo>
                  <a:pt x="0" y="0"/>
                </a:moveTo>
                <a:lnTo>
                  <a:pt x="3303291" y="0"/>
                </a:lnTo>
                <a:lnTo>
                  <a:pt x="3303291" y="3039027"/>
                </a:lnTo>
                <a:lnTo>
                  <a:pt x="0" y="303902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=""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2012698" y="314351"/>
            <a:ext cx="3036038" cy="612728"/>
          </a:xfrm>
          <a:custGeom>
            <a:avLst/>
            <a:gdLst/>
            <a:ahLst/>
            <a:cxnLst/>
            <a:rect l="l" t="t" r="r" b="b"/>
            <a:pathLst>
              <a:path w="3036038" h="612728">
                <a:moveTo>
                  <a:pt x="0" y="0"/>
                </a:moveTo>
                <a:lnTo>
                  <a:pt x="3036038" y="0"/>
                </a:lnTo>
                <a:lnTo>
                  <a:pt x="3036038" y="612728"/>
                </a:lnTo>
                <a:lnTo>
                  <a:pt x="0" y="61272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=""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0071314" y="4011706"/>
            <a:ext cx="6985331" cy="5492216"/>
          </a:xfrm>
          <a:custGeom>
            <a:avLst/>
            <a:gdLst/>
            <a:ahLst/>
            <a:cxnLst/>
            <a:rect l="l" t="t" r="r" b="b"/>
            <a:pathLst>
              <a:path w="6985331" h="5492216">
                <a:moveTo>
                  <a:pt x="0" y="0"/>
                </a:moveTo>
                <a:lnTo>
                  <a:pt x="6985331" y="0"/>
                </a:lnTo>
                <a:lnTo>
                  <a:pt x="6985331" y="5492216"/>
                </a:lnTo>
                <a:lnTo>
                  <a:pt x="0" y="5492216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304035" y="1346309"/>
            <a:ext cx="13079540" cy="833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05"/>
              </a:lnSpc>
            </a:pPr>
            <a:r>
              <a:rPr lang="en-US" sz="5531" spc="-132" dirty="0">
                <a:solidFill>
                  <a:srgbClr val="FFFFFF"/>
                </a:solidFill>
                <a:latin typeface="Bobby Jones"/>
                <a:ea typeface="Bobby Jones"/>
                <a:cs typeface="Bobby Jones"/>
                <a:sym typeface="Bobby Jones"/>
              </a:rPr>
              <a:t>2. PRACTICING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33037" y="817788"/>
            <a:ext cx="16626263" cy="8686134"/>
            <a:chOff x="0" y="0"/>
            <a:chExt cx="1846289" cy="9645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46289" cy="964565"/>
            </a:xfrm>
            <a:custGeom>
              <a:avLst/>
              <a:gdLst/>
              <a:ahLst/>
              <a:cxnLst/>
              <a:rect l="l" t="t" r="r" b="b"/>
              <a:pathLst>
                <a:path w="1846289" h="964565">
                  <a:moveTo>
                    <a:pt x="0" y="0"/>
                  </a:moveTo>
                  <a:lnTo>
                    <a:pt x="1846289" y="0"/>
                  </a:lnTo>
                  <a:lnTo>
                    <a:pt x="1846289" y="964565"/>
                  </a:lnTo>
                  <a:lnTo>
                    <a:pt x="0" y="964565"/>
                  </a:lnTo>
                  <a:close/>
                </a:path>
              </a:pathLst>
            </a:custGeom>
            <a:solidFill>
              <a:srgbClr val="E08D8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846289" cy="10026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1574327" y="7731943"/>
            <a:ext cx="2984027" cy="3052713"/>
          </a:xfrm>
          <a:custGeom>
            <a:avLst/>
            <a:gdLst/>
            <a:ahLst/>
            <a:cxnLst/>
            <a:rect l="l" t="t" r="r" b="b"/>
            <a:pathLst>
              <a:path w="2984027" h="3052713">
                <a:moveTo>
                  <a:pt x="0" y="0"/>
                </a:moveTo>
                <a:lnTo>
                  <a:pt x="2984027" y="0"/>
                </a:lnTo>
                <a:lnTo>
                  <a:pt x="2984027" y="3052714"/>
                </a:lnTo>
                <a:lnTo>
                  <a:pt x="0" y="30527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291089" y="8782334"/>
            <a:ext cx="4552716" cy="951932"/>
          </a:xfrm>
          <a:custGeom>
            <a:avLst/>
            <a:gdLst/>
            <a:ahLst/>
            <a:cxnLst/>
            <a:rect l="l" t="t" r="r" b="b"/>
            <a:pathLst>
              <a:path w="4552716" h="951932">
                <a:moveTo>
                  <a:pt x="0" y="0"/>
                </a:moveTo>
                <a:lnTo>
                  <a:pt x="4552716" y="0"/>
                </a:lnTo>
                <a:lnTo>
                  <a:pt x="4552716" y="951932"/>
                </a:lnTo>
                <a:lnTo>
                  <a:pt x="0" y="9519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10800000">
            <a:off x="-475250" y="-1190751"/>
            <a:ext cx="3007901" cy="2639433"/>
          </a:xfrm>
          <a:custGeom>
            <a:avLst/>
            <a:gdLst/>
            <a:ahLst/>
            <a:cxnLst/>
            <a:rect l="l" t="t" r="r" b="b"/>
            <a:pathLst>
              <a:path w="3007901" h="2639433">
                <a:moveTo>
                  <a:pt x="0" y="0"/>
                </a:moveTo>
                <a:lnTo>
                  <a:pt x="3007900" y="0"/>
                </a:lnTo>
                <a:lnTo>
                  <a:pt x="3007900" y="2639433"/>
                </a:lnTo>
                <a:lnTo>
                  <a:pt x="0" y="263943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7056645" y="1795925"/>
            <a:ext cx="3303290" cy="3039027"/>
          </a:xfrm>
          <a:custGeom>
            <a:avLst/>
            <a:gdLst/>
            <a:ahLst/>
            <a:cxnLst/>
            <a:rect l="l" t="t" r="r" b="b"/>
            <a:pathLst>
              <a:path w="3303290" h="3039027">
                <a:moveTo>
                  <a:pt x="0" y="0"/>
                </a:moveTo>
                <a:lnTo>
                  <a:pt x="3303291" y="0"/>
                </a:lnTo>
                <a:lnTo>
                  <a:pt x="3303291" y="3039027"/>
                </a:lnTo>
                <a:lnTo>
                  <a:pt x="0" y="303902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=""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2012698" y="314351"/>
            <a:ext cx="3036038" cy="612728"/>
          </a:xfrm>
          <a:custGeom>
            <a:avLst/>
            <a:gdLst/>
            <a:ahLst/>
            <a:cxnLst/>
            <a:rect l="l" t="t" r="r" b="b"/>
            <a:pathLst>
              <a:path w="3036038" h="612728">
                <a:moveTo>
                  <a:pt x="0" y="0"/>
                </a:moveTo>
                <a:lnTo>
                  <a:pt x="3036038" y="0"/>
                </a:lnTo>
                <a:lnTo>
                  <a:pt x="3036038" y="612728"/>
                </a:lnTo>
                <a:lnTo>
                  <a:pt x="0" y="61272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=""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1765158" y="3336344"/>
            <a:ext cx="5236835" cy="6167579"/>
          </a:xfrm>
          <a:custGeom>
            <a:avLst/>
            <a:gdLst/>
            <a:ahLst/>
            <a:cxnLst/>
            <a:rect l="l" t="t" r="r" b="b"/>
            <a:pathLst>
              <a:path w="5236835" h="6167579">
                <a:moveTo>
                  <a:pt x="0" y="0"/>
                </a:moveTo>
                <a:lnTo>
                  <a:pt x="5236835" y="0"/>
                </a:lnTo>
                <a:lnTo>
                  <a:pt x="5236835" y="6167578"/>
                </a:lnTo>
                <a:lnTo>
                  <a:pt x="0" y="6167578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=""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304036" y="2728759"/>
            <a:ext cx="15325681" cy="1135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98"/>
              </a:lnSpc>
            </a:pPr>
            <a:r>
              <a:rPr lang="en-US" sz="3406" spc="204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As a presenter, you should be able to make the audience comfortable and engaged with you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04036" y="1542477"/>
            <a:ext cx="13079540" cy="833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05"/>
              </a:lnSpc>
            </a:pPr>
            <a:r>
              <a:rPr lang="en-US" sz="5531" spc="-132">
                <a:solidFill>
                  <a:srgbClr val="FFFFFF"/>
                </a:solidFill>
                <a:latin typeface="Bobby Jones"/>
                <a:ea typeface="Bobby Jones"/>
                <a:cs typeface="Bobby Jones"/>
                <a:sym typeface="Bobby Jones"/>
              </a:rPr>
              <a:t>3. PRESENTING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4232958"/>
            <a:ext cx="10516854" cy="46214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5426" lvl="1" indent="-367713" algn="l">
              <a:lnSpc>
                <a:spcPts val="4598"/>
              </a:lnSpc>
              <a:buFont typeface="Arial"/>
              <a:buChar char="•"/>
            </a:pPr>
            <a:r>
              <a:rPr lang="en-US" sz="3406" spc="204" dirty="0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Maintain eye contact while briefly looking at your notes. Sweep your gaze across the room</a:t>
            </a:r>
          </a:p>
          <a:p>
            <a:pPr marL="735426" lvl="1" indent="-367713" algn="l">
              <a:lnSpc>
                <a:spcPts val="4598"/>
              </a:lnSpc>
              <a:buFont typeface="Arial"/>
              <a:buChar char="•"/>
            </a:pPr>
            <a:r>
              <a:rPr lang="en-US" sz="3406" spc="204" dirty="0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Be aware of your body posture and maintain a smile.</a:t>
            </a:r>
          </a:p>
          <a:p>
            <a:pPr marL="735426" lvl="1" indent="-367713" algn="l">
              <a:lnSpc>
                <a:spcPts val="4598"/>
              </a:lnSpc>
              <a:buFont typeface="Arial"/>
              <a:buChar char="•"/>
            </a:pPr>
            <a:r>
              <a:rPr lang="en-US" sz="3406" spc="204" dirty="0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Try to be slow and clear avoiding fumbling. Hand gestures are important too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33037" y="817788"/>
            <a:ext cx="16626263" cy="8686134"/>
            <a:chOff x="0" y="0"/>
            <a:chExt cx="1846289" cy="9645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46289" cy="964565"/>
            </a:xfrm>
            <a:custGeom>
              <a:avLst/>
              <a:gdLst/>
              <a:ahLst/>
              <a:cxnLst/>
              <a:rect l="l" t="t" r="r" b="b"/>
              <a:pathLst>
                <a:path w="1846289" h="964565">
                  <a:moveTo>
                    <a:pt x="0" y="0"/>
                  </a:moveTo>
                  <a:lnTo>
                    <a:pt x="1846289" y="0"/>
                  </a:lnTo>
                  <a:lnTo>
                    <a:pt x="1846289" y="964565"/>
                  </a:lnTo>
                  <a:lnTo>
                    <a:pt x="0" y="964565"/>
                  </a:lnTo>
                  <a:close/>
                </a:path>
              </a:pathLst>
            </a:custGeom>
            <a:solidFill>
              <a:srgbClr val="E08D8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846289" cy="10026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1574327" y="7731943"/>
            <a:ext cx="2984027" cy="3052713"/>
          </a:xfrm>
          <a:custGeom>
            <a:avLst/>
            <a:gdLst/>
            <a:ahLst/>
            <a:cxnLst/>
            <a:rect l="l" t="t" r="r" b="b"/>
            <a:pathLst>
              <a:path w="2984027" h="3052713">
                <a:moveTo>
                  <a:pt x="0" y="0"/>
                </a:moveTo>
                <a:lnTo>
                  <a:pt x="2984027" y="0"/>
                </a:lnTo>
                <a:lnTo>
                  <a:pt x="2984027" y="3052714"/>
                </a:lnTo>
                <a:lnTo>
                  <a:pt x="0" y="30527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7095541" y="8782334"/>
            <a:ext cx="4552716" cy="951932"/>
          </a:xfrm>
          <a:custGeom>
            <a:avLst/>
            <a:gdLst/>
            <a:ahLst/>
            <a:cxnLst/>
            <a:rect l="l" t="t" r="r" b="b"/>
            <a:pathLst>
              <a:path w="4552716" h="951932">
                <a:moveTo>
                  <a:pt x="0" y="0"/>
                </a:moveTo>
                <a:lnTo>
                  <a:pt x="4552716" y="0"/>
                </a:lnTo>
                <a:lnTo>
                  <a:pt x="4552716" y="951932"/>
                </a:lnTo>
                <a:lnTo>
                  <a:pt x="0" y="9519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10800000">
            <a:off x="-475250" y="-1190751"/>
            <a:ext cx="3007901" cy="2639433"/>
          </a:xfrm>
          <a:custGeom>
            <a:avLst/>
            <a:gdLst/>
            <a:ahLst/>
            <a:cxnLst/>
            <a:rect l="l" t="t" r="r" b="b"/>
            <a:pathLst>
              <a:path w="3007901" h="2639433">
                <a:moveTo>
                  <a:pt x="0" y="0"/>
                </a:moveTo>
                <a:lnTo>
                  <a:pt x="3007900" y="0"/>
                </a:lnTo>
                <a:lnTo>
                  <a:pt x="3007900" y="2639433"/>
                </a:lnTo>
                <a:lnTo>
                  <a:pt x="0" y="263943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7056645" y="1795925"/>
            <a:ext cx="3303290" cy="3039027"/>
          </a:xfrm>
          <a:custGeom>
            <a:avLst/>
            <a:gdLst/>
            <a:ahLst/>
            <a:cxnLst/>
            <a:rect l="l" t="t" r="r" b="b"/>
            <a:pathLst>
              <a:path w="3303290" h="3039027">
                <a:moveTo>
                  <a:pt x="0" y="0"/>
                </a:moveTo>
                <a:lnTo>
                  <a:pt x="3303291" y="0"/>
                </a:lnTo>
                <a:lnTo>
                  <a:pt x="3303291" y="3039027"/>
                </a:lnTo>
                <a:lnTo>
                  <a:pt x="0" y="303902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=""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2012698" y="314351"/>
            <a:ext cx="3036038" cy="612728"/>
          </a:xfrm>
          <a:custGeom>
            <a:avLst/>
            <a:gdLst/>
            <a:ahLst/>
            <a:cxnLst/>
            <a:rect l="l" t="t" r="r" b="b"/>
            <a:pathLst>
              <a:path w="3036038" h="612728">
                <a:moveTo>
                  <a:pt x="0" y="0"/>
                </a:moveTo>
                <a:lnTo>
                  <a:pt x="3036038" y="0"/>
                </a:lnTo>
                <a:lnTo>
                  <a:pt x="3036038" y="612728"/>
                </a:lnTo>
                <a:lnTo>
                  <a:pt x="0" y="61272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=""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2504234" y="2024192"/>
            <a:ext cx="3496774" cy="7479730"/>
          </a:xfrm>
          <a:custGeom>
            <a:avLst/>
            <a:gdLst/>
            <a:ahLst/>
            <a:cxnLst/>
            <a:rect l="l" t="t" r="r" b="b"/>
            <a:pathLst>
              <a:path w="3496774" h="7479730">
                <a:moveTo>
                  <a:pt x="0" y="0"/>
                </a:moveTo>
                <a:lnTo>
                  <a:pt x="3496773" y="0"/>
                </a:lnTo>
                <a:lnTo>
                  <a:pt x="3496773" y="7479730"/>
                </a:lnTo>
                <a:lnTo>
                  <a:pt x="0" y="7479730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6020141" y="3105977"/>
            <a:ext cx="10516854" cy="34593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5426" lvl="1" indent="-367713" algn="l">
              <a:lnSpc>
                <a:spcPts val="4598"/>
              </a:lnSpc>
              <a:buFont typeface="Arial"/>
              <a:buChar char="•"/>
            </a:pPr>
            <a:r>
              <a:rPr lang="en-US" sz="3406" spc="204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Calibrate the volume of your voice so that your voice reaches the corners of the room</a:t>
            </a:r>
          </a:p>
          <a:p>
            <a:pPr marL="735426" lvl="1" indent="-367713" algn="l">
              <a:lnSpc>
                <a:spcPts val="4598"/>
              </a:lnSpc>
              <a:buFont typeface="Arial"/>
              <a:buChar char="•"/>
            </a:pPr>
            <a:r>
              <a:rPr lang="en-US" sz="3406" spc="204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Avoid fillers like “uh”, “um”, “like” etc</a:t>
            </a:r>
          </a:p>
          <a:p>
            <a:pPr marL="735426" lvl="1" indent="-367713" algn="l">
              <a:lnSpc>
                <a:spcPts val="4598"/>
              </a:lnSpc>
              <a:buFont typeface="Arial"/>
              <a:buChar char="•"/>
            </a:pPr>
            <a:r>
              <a:rPr lang="en-US" sz="3406" spc="204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Act as natural as possible, maintain your calm and dress appropriately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601</Words>
  <Application>Microsoft Office PowerPoint</Application>
  <PresentationFormat>Custom</PresentationFormat>
  <Paragraphs>65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Canva Sans Bold</vt:lpstr>
      <vt:lpstr>Arial</vt:lpstr>
      <vt:lpstr>210 클레이토이</vt:lpstr>
      <vt:lpstr>Alice</vt:lpstr>
      <vt:lpstr>Archivo Black</vt:lpstr>
      <vt:lpstr>Lazydog</vt:lpstr>
      <vt:lpstr>Bobby Jones</vt:lpstr>
      <vt:lpstr>Agrandir Medium</vt:lpstr>
      <vt:lpstr>Calibri</vt:lpstr>
      <vt:lpstr>Quicksand Bold</vt:lpstr>
      <vt:lpstr>Canva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Orange and Cream Illustrative Learning English Presentation</dc:title>
  <dc:creator>User</dc:creator>
  <cp:lastModifiedBy>User</cp:lastModifiedBy>
  <cp:revision>4</cp:revision>
  <dcterms:created xsi:type="dcterms:W3CDTF">2006-08-16T00:00:00Z</dcterms:created>
  <dcterms:modified xsi:type="dcterms:W3CDTF">2024-08-03T05:22:01Z</dcterms:modified>
  <dc:identifier>DAGMrd2noYk</dc:identifier>
</cp:coreProperties>
</file>

<file path=docProps/thumbnail.jpeg>
</file>